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FEFBE8"/>
    <a:srgbClr val="FFFBE7"/>
    <a:srgbClr val="FFF9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157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7F76B7-0A89-4206-AAA3-FF25CBB00913}"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B8AC2-7AF7-4F0A-9C84-04CE4FE01480}" type="slidenum">
              <a:rPr lang="en-US" smtClean="0"/>
              <a:t>‹#›</a:t>
            </a:fld>
            <a:endParaRPr lang="en-US"/>
          </a:p>
        </p:txBody>
      </p:sp>
    </p:spTree>
    <p:extLst>
      <p:ext uri="{BB962C8B-B14F-4D97-AF65-F5344CB8AC3E}">
        <p14:creationId xmlns:p14="http://schemas.microsoft.com/office/powerpoint/2010/main" val="2249470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7F76B7-0A89-4206-AAA3-FF25CBB00913}"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B8AC2-7AF7-4F0A-9C84-04CE4FE01480}" type="slidenum">
              <a:rPr lang="en-US" smtClean="0"/>
              <a:t>‹#›</a:t>
            </a:fld>
            <a:endParaRPr lang="en-US"/>
          </a:p>
        </p:txBody>
      </p:sp>
    </p:spTree>
    <p:extLst>
      <p:ext uri="{BB962C8B-B14F-4D97-AF65-F5344CB8AC3E}">
        <p14:creationId xmlns:p14="http://schemas.microsoft.com/office/powerpoint/2010/main" val="1612216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7F76B7-0A89-4206-AAA3-FF25CBB00913}"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B8AC2-7AF7-4F0A-9C84-04CE4FE01480}" type="slidenum">
              <a:rPr lang="en-US" smtClean="0"/>
              <a:t>‹#›</a:t>
            </a:fld>
            <a:endParaRPr lang="en-US"/>
          </a:p>
        </p:txBody>
      </p:sp>
    </p:spTree>
    <p:extLst>
      <p:ext uri="{BB962C8B-B14F-4D97-AF65-F5344CB8AC3E}">
        <p14:creationId xmlns:p14="http://schemas.microsoft.com/office/powerpoint/2010/main" val="2599341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7F76B7-0A89-4206-AAA3-FF25CBB00913}"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B8AC2-7AF7-4F0A-9C84-04CE4FE01480}" type="slidenum">
              <a:rPr lang="en-US" smtClean="0"/>
              <a:t>‹#›</a:t>
            </a:fld>
            <a:endParaRPr lang="en-US"/>
          </a:p>
        </p:txBody>
      </p:sp>
    </p:spTree>
    <p:extLst>
      <p:ext uri="{BB962C8B-B14F-4D97-AF65-F5344CB8AC3E}">
        <p14:creationId xmlns:p14="http://schemas.microsoft.com/office/powerpoint/2010/main" val="34952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7F76B7-0A89-4206-AAA3-FF25CBB00913}"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B8AC2-7AF7-4F0A-9C84-04CE4FE01480}" type="slidenum">
              <a:rPr lang="en-US" smtClean="0"/>
              <a:t>‹#›</a:t>
            </a:fld>
            <a:endParaRPr lang="en-US"/>
          </a:p>
        </p:txBody>
      </p:sp>
    </p:spTree>
    <p:extLst>
      <p:ext uri="{BB962C8B-B14F-4D97-AF65-F5344CB8AC3E}">
        <p14:creationId xmlns:p14="http://schemas.microsoft.com/office/powerpoint/2010/main" val="1322036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7F76B7-0A89-4206-AAA3-FF25CBB00913}" type="datetimeFigureOut">
              <a:rPr lang="en-US" smtClean="0"/>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B8AC2-7AF7-4F0A-9C84-04CE4FE01480}" type="slidenum">
              <a:rPr lang="en-US" smtClean="0"/>
              <a:t>‹#›</a:t>
            </a:fld>
            <a:endParaRPr lang="en-US"/>
          </a:p>
        </p:txBody>
      </p:sp>
    </p:spTree>
    <p:extLst>
      <p:ext uri="{BB962C8B-B14F-4D97-AF65-F5344CB8AC3E}">
        <p14:creationId xmlns:p14="http://schemas.microsoft.com/office/powerpoint/2010/main" val="397070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7F76B7-0A89-4206-AAA3-FF25CBB00913}" type="datetimeFigureOut">
              <a:rPr lang="en-US" smtClean="0"/>
              <a:t>4/17/2023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4B8AC2-7AF7-4F0A-9C84-04CE4FE01480}" type="slidenum">
              <a:rPr lang="en-US" smtClean="0"/>
              <a:t>‹#›</a:t>
            </a:fld>
            <a:endParaRPr lang="en-US"/>
          </a:p>
        </p:txBody>
      </p:sp>
    </p:spTree>
    <p:extLst>
      <p:ext uri="{BB962C8B-B14F-4D97-AF65-F5344CB8AC3E}">
        <p14:creationId xmlns:p14="http://schemas.microsoft.com/office/powerpoint/2010/main" val="422251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7F76B7-0A89-4206-AAA3-FF25CBB00913}" type="datetimeFigureOut">
              <a:rPr lang="en-US" smtClean="0"/>
              <a:t>4/17/2023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4B8AC2-7AF7-4F0A-9C84-04CE4FE01480}" type="slidenum">
              <a:rPr lang="en-US" smtClean="0"/>
              <a:t>‹#›</a:t>
            </a:fld>
            <a:endParaRPr lang="en-US"/>
          </a:p>
        </p:txBody>
      </p:sp>
    </p:spTree>
    <p:extLst>
      <p:ext uri="{BB962C8B-B14F-4D97-AF65-F5344CB8AC3E}">
        <p14:creationId xmlns:p14="http://schemas.microsoft.com/office/powerpoint/2010/main" val="2228916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7F76B7-0A89-4206-AAA3-FF25CBB00913}" type="datetimeFigureOut">
              <a:rPr lang="en-US" smtClean="0"/>
              <a:t>4/17/2023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4B8AC2-7AF7-4F0A-9C84-04CE4FE01480}" type="slidenum">
              <a:rPr lang="en-US" smtClean="0"/>
              <a:t>‹#›</a:t>
            </a:fld>
            <a:endParaRPr lang="en-US"/>
          </a:p>
        </p:txBody>
      </p:sp>
    </p:spTree>
    <p:extLst>
      <p:ext uri="{BB962C8B-B14F-4D97-AF65-F5344CB8AC3E}">
        <p14:creationId xmlns:p14="http://schemas.microsoft.com/office/powerpoint/2010/main" val="2230681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7F76B7-0A89-4206-AAA3-FF25CBB00913}" type="datetimeFigureOut">
              <a:rPr lang="en-US" smtClean="0"/>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B8AC2-7AF7-4F0A-9C84-04CE4FE01480}" type="slidenum">
              <a:rPr lang="en-US" smtClean="0"/>
              <a:t>‹#›</a:t>
            </a:fld>
            <a:endParaRPr lang="en-US"/>
          </a:p>
        </p:txBody>
      </p:sp>
    </p:spTree>
    <p:extLst>
      <p:ext uri="{BB962C8B-B14F-4D97-AF65-F5344CB8AC3E}">
        <p14:creationId xmlns:p14="http://schemas.microsoft.com/office/powerpoint/2010/main" val="2484005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7F76B7-0A89-4206-AAA3-FF25CBB00913}" type="datetimeFigureOut">
              <a:rPr lang="en-US" smtClean="0"/>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B8AC2-7AF7-4F0A-9C84-04CE4FE01480}" type="slidenum">
              <a:rPr lang="en-US" smtClean="0"/>
              <a:t>‹#›</a:t>
            </a:fld>
            <a:endParaRPr lang="en-US"/>
          </a:p>
        </p:txBody>
      </p:sp>
    </p:spTree>
    <p:extLst>
      <p:ext uri="{BB962C8B-B14F-4D97-AF65-F5344CB8AC3E}">
        <p14:creationId xmlns:p14="http://schemas.microsoft.com/office/powerpoint/2010/main" val="980577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7F76B7-0A89-4206-AAA3-FF25CBB00913}" type="datetimeFigureOut">
              <a:rPr lang="en-US" smtClean="0"/>
              <a:t>4/17/2023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4B8AC2-7AF7-4F0A-9C84-04CE4FE01480}" type="slidenum">
              <a:rPr lang="en-US" smtClean="0"/>
              <a:t>‹#›</a:t>
            </a:fld>
            <a:endParaRPr lang="en-US"/>
          </a:p>
        </p:txBody>
      </p:sp>
    </p:spTree>
    <p:extLst>
      <p:ext uri="{BB962C8B-B14F-4D97-AF65-F5344CB8AC3E}">
        <p14:creationId xmlns:p14="http://schemas.microsoft.com/office/powerpoint/2010/main" val="3790080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198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518160" y="38100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400" b="1" dirty="0">
                <a:solidFill>
                  <a:srgbClr val="C00000"/>
                </a:solidFill>
                <a:latin typeface="Dubai" pitchFamily="34" charset="-78"/>
                <a:cs typeface="Dubai" pitchFamily="34" charset="-78"/>
              </a:rPr>
              <a:t>5- الزر الأخير </a:t>
            </a:r>
            <a:r>
              <a:rPr lang="ar-SA" sz="1400" dirty="0">
                <a:latin typeface="Dubai" pitchFamily="34" charset="-78"/>
                <a:cs typeface="Dubai" pitchFamily="34" charset="-78"/>
              </a:rPr>
              <a:t>وفيها إمكانية إضافة الفاصل، إضافة الآية المختارة للمفضلة، عرض تفسير الآيات، عرض ترجمة معاني الآيات باللغات، نسخ الآية، مشاركة الآية أو الآيات المختارة، الرسم على الصفحة بإمكانيات متطورة، إضافة ملاحظة أو كتابة خواطر للآية.</a:t>
            </a:r>
            <a:endParaRPr lang="en-US" sz="1400" dirty="0">
              <a:latin typeface="Dubai" pitchFamily="34" charset="-78"/>
              <a:cs typeface="Dubai" pitchFamily="34" charset="-78"/>
            </a:endParaRPr>
          </a:p>
        </p:txBody>
      </p:sp>
      <p:sp>
        <p:nvSpPr>
          <p:cNvPr id="6" name="Rectangle 5"/>
          <p:cNvSpPr/>
          <p:nvPr/>
        </p:nvSpPr>
        <p:spPr>
          <a:xfrm>
            <a:off x="381000" y="6376986"/>
            <a:ext cx="1557671" cy="325345"/>
          </a:xfrm>
          <a:prstGeom prst="rect">
            <a:avLst/>
          </a:prstGeom>
        </p:spPr>
        <p:txBody>
          <a:bodyPr wrap="none">
            <a:spAutoFit/>
          </a:bodyPr>
          <a:lstStyle/>
          <a:p>
            <a:pPr>
              <a:lnSpc>
                <a:spcPts val="2000"/>
              </a:lnSpc>
            </a:pPr>
            <a:r>
              <a:rPr lang="en-US" sz="1200" dirty="0"/>
              <a:t>www.smartech.online</a:t>
            </a:r>
          </a:p>
        </p:txBody>
      </p:sp>
      <p:pic>
        <p:nvPicPr>
          <p:cNvPr id="7" name="Picture 3"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515845"/>
            <a:ext cx="152400" cy="14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14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4410738" y="2754868"/>
            <a:ext cx="322524" cy="400110"/>
          </a:xfrm>
          <a:prstGeom prst="rect">
            <a:avLst/>
          </a:prstGeom>
        </p:spPr>
        <p:txBody>
          <a:bodyPr wrap="none">
            <a:spAutoFit/>
          </a:bodyPr>
          <a:lstStyle/>
          <a:p>
            <a:r>
              <a:rPr lang="en-US" sz="2000" b="1" dirty="0">
                <a:solidFill>
                  <a:srgbClr val="FFD03B"/>
                </a:solidFill>
                <a:latin typeface="Dubai" pitchFamily="34" charset="-78"/>
                <a:cs typeface="Dubai" pitchFamily="34" charset="-78"/>
              </a:rPr>
              <a:t>2</a:t>
            </a:r>
          </a:p>
        </p:txBody>
      </p:sp>
      <p:sp>
        <p:nvSpPr>
          <p:cNvPr id="7" name="Title 1"/>
          <p:cNvSpPr txBox="1">
            <a:spLocks/>
          </p:cNvSpPr>
          <p:nvPr/>
        </p:nvSpPr>
        <p:spPr>
          <a:xfrm>
            <a:off x="376842" y="326898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2400" b="1" dirty="0">
                <a:solidFill>
                  <a:schemeClr val="bg1"/>
                </a:solidFill>
                <a:latin typeface="Dubai" pitchFamily="34" charset="-78"/>
                <a:cs typeface="Dubai" pitchFamily="34" charset="-78"/>
              </a:rPr>
              <a:t>قسم القرآن الكريم- البار العلوي</a:t>
            </a:r>
            <a:endParaRPr lang="en-US" sz="2400" b="1" dirty="0">
              <a:solidFill>
                <a:schemeClr val="bg1"/>
              </a:solidFill>
              <a:latin typeface="Dubai" pitchFamily="34" charset="-78"/>
              <a:cs typeface="Dubai" pitchFamily="34" charset="-78"/>
            </a:endParaRPr>
          </a:p>
        </p:txBody>
      </p:sp>
    </p:spTree>
    <p:extLst>
      <p:ext uri="{BB962C8B-B14F-4D97-AF65-F5344CB8AC3E}">
        <p14:creationId xmlns:p14="http://schemas.microsoft.com/office/powerpoint/2010/main" val="4270634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6019800" y="685800"/>
            <a:ext cx="22631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000" b="1" dirty="0">
                <a:solidFill>
                  <a:schemeClr val="bg1"/>
                </a:solidFill>
                <a:latin typeface="Dubai" pitchFamily="34" charset="-78"/>
                <a:cs typeface="Dubai" pitchFamily="34" charset="-78"/>
              </a:rPr>
              <a:t>القائمة الرئيسية للتطبيق</a:t>
            </a:r>
          </a:p>
          <a:p>
            <a:pPr>
              <a:lnSpc>
                <a:spcPct val="120000"/>
              </a:lnSpc>
            </a:pPr>
            <a:r>
              <a:rPr lang="ar-SA" sz="1000" b="1" dirty="0">
                <a:solidFill>
                  <a:schemeClr val="bg1"/>
                </a:solidFill>
                <a:latin typeface="Dubai" pitchFamily="34" charset="-78"/>
                <a:cs typeface="Dubai" pitchFamily="34" charset="-78"/>
              </a:rPr>
              <a:t>الذي يحتوي على الوظائف</a:t>
            </a:r>
          </a:p>
          <a:p>
            <a:pPr>
              <a:lnSpc>
                <a:spcPct val="120000"/>
              </a:lnSpc>
            </a:pPr>
            <a:r>
              <a:rPr lang="ar-SA" sz="1000" b="1" dirty="0">
                <a:solidFill>
                  <a:schemeClr val="bg1"/>
                </a:solidFill>
                <a:latin typeface="Dubai" pitchFamily="34" charset="-78"/>
                <a:cs typeface="Dubai" pitchFamily="34" charset="-78"/>
              </a:rPr>
              <a:t>والأقسام الهامة</a:t>
            </a:r>
            <a:endParaRPr lang="en-US" sz="1000" b="1" dirty="0">
              <a:solidFill>
                <a:schemeClr val="bg1"/>
              </a:solidFill>
              <a:latin typeface="Dubai" pitchFamily="34" charset="-78"/>
              <a:cs typeface="Dubai" pitchFamily="34" charset="-78"/>
            </a:endParaRPr>
          </a:p>
        </p:txBody>
      </p:sp>
      <p:sp>
        <p:nvSpPr>
          <p:cNvPr id="6" name="Title 1"/>
          <p:cNvSpPr txBox="1">
            <a:spLocks/>
          </p:cNvSpPr>
          <p:nvPr/>
        </p:nvSpPr>
        <p:spPr>
          <a:xfrm>
            <a:off x="1447800" y="685800"/>
            <a:ext cx="22631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000" b="1" dirty="0">
                <a:solidFill>
                  <a:schemeClr val="bg1"/>
                </a:solidFill>
                <a:latin typeface="Dubai" pitchFamily="34" charset="-78"/>
                <a:cs typeface="Dubai" pitchFamily="34" charset="-78"/>
              </a:rPr>
              <a:t>سجل المستخدم: متابعة سجل حفظك، قائمة الفواصل والآيات المفضلة، وقائمة الرسوم</a:t>
            </a:r>
            <a:endParaRPr lang="en-US" sz="1000" b="1" dirty="0">
              <a:solidFill>
                <a:schemeClr val="bg1"/>
              </a:solidFill>
              <a:latin typeface="Dubai" pitchFamily="34" charset="-78"/>
              <a:cs typeface="Dubai" pitchFamily="34" charset="-78"/>
            </a:endParaRPr>
          </a:p>
        </p:txBody>
      </p:sp>
      <p:sp>
        <p:nvSpPr>
          <p:cNvPr id="8" name="Title 1"/>
          <p:cNvSpPr txBox="1">
            <a:spLocks/>
          </p:cNvSpPr>
          <p:nvPr/>
        </p:nvSpPr>
        <p:spPr>
          <a:xfrm>
            <a:off x="4343400" y="850900"/>
            <a:ext cx="22631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000" b="1" dirty="0">
                <a:solidFill>
                  <a:schemeClr val="bg1"/>
                </a:solidFill>
                <a:latin typeface="Dubai" pitchFamily="34" charset="-78"/>
                <a:cs typeface="Dubai" pitchFamily="34" charset="-78"/>
              </a:rPr>
              <a:t>فهرس السور</a:t>
            </a:r>
            <a:endParaRPr lang="en-US" sz="1000" b="1" dirty="0">
              <a:solidFill>
                <a:schemeClr val="bg1"/>
              </a:solidFill>
              <a:latin typeface="Dubai" pitchFamily="34" charset="-78"/>
              <a:cs typeface="Dubai" pitchFamily="34" charset="-78"/>
            </a:endParaRPr>
          </a:p>
        </p:txBody>
      </p:sp>
      <p:sp>
        <p:nvSpPr>
          <p:cNvPr id="9" name="Title 1"/>
          <p:cNvSpPr txBox="1">
            <a:spLocks/>
          </p:cNvSpPr>
          <p:nvPr/>
        </p:nvSpPr>
        <p:spPr>
          <a:xfrm>
            <a:off x="6781800" y="2286000"/>
            <a:ext cx="22631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000" b="1" dirty="0">
                <a:solidFill>
                  <a:schemeClr val="bg1"/>
                </a:solidFill>
                <a:latin typeface="Dubai" pitchFamily="34" charset="-78"/>
                <a:cs typeface="Dubai" pitchFamily="34" charset="-78"/>
              </a:rPr>
              <a:t>البحث</a:t>
            </a:r>
            <a:endParaRPr lang="en-US" sz="1000" b="1" dirty="0">
              <a:solidFill>
                <a:schemeClr val="bg1"/>
              </a:solidFill>
              <a:latin typeface="Dubai" pitchFamily="34" charset="-78"/>
              <a:cs typeface="Dubai" pitchFamily="34" charset="-78"/>
            </a:endParaRPr>
          </a:p>
        </p:txBody>
      </p:sp>
      <p:sp>
        <p:nvSpPr>
          <p:cNvPr id="13" name="Title 1"/>
          <p:cNvSpPr txBox="1">
            <a:spLocks/>
          </p:cNvSpPr>
          <p:nvPr/>
        </p:nvSpPr>
        <p:spPr>
          <a:xfrm>
            <a:off x="685800" y="3048000"/>
            <a:ext cx="22631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ar-SA" sz="1000" b="1" dirty="0">
                <a:solidFill>
                  <a:schemeClr val="bg1"/>
                </a:solidFill>
                <a:latin typeface="Dubai" pitchFamily="34" charset="-78"/>
                <a:cs typeface="Dubai" pitchFamily="34" charset="-78"/>
              </a:rPr>
              <a:t>المعين: تخطيط ختمات الحفظ</a:t>
            </a:r>
          </a:p>
          <a:p>
            <a:r>
              <a:rPr lang="ar-SA" sz="1000" b="1" dirty="0">
                <a:solidFill>
                  <a:schemeClr val="bg1"/>
                </a:solidFill>
                <a:latin typeface="Dubai" pitchFamily="34" charset="-78"/>
                <a:cs typeface="Dubai" pitchFamily="34" charset="-78"/>
              </a:rPr>
              <a:t>والمراجعة والقراءة</a:t>
            </a:r>
            <a:endParaRPr lang="en-US" sz="1000" b="1" dirty="0">
              <a:solidFill>
                <a:schemeClr val="bg1"/>
              </a:solidFill>
              <a:latin typeface="Dubai" pitchFamily="34" charset="-78"/>
              <a:cs typeface="Dubai" pitchFamily="34" charset="-78"/>
            </a:endParaRPr>
          </a:p>
        </p:txBody>
      </p:sp>
      <p:sp>
        <p:nvSpPr>
          <p:cNvPr id="10" name="Rectangle 9"/>
          <p:cNvSpPr/>
          <p:nvPr/>
        </p:nvSpPr>
        <p:spPr>
          <a:xfrm>
            <a:off x="381000" y="6376986"/>
            <a:ext cx="1557671" cy="325345"/>
          </a:xfrm>
          <a:prstGeom prst="rect">
            <a:avLst/>
          </a:prstGeom>
        </p:spPr>
        <p:txBody>
          <a:bodyPr wrap="none">
            <a:spAutoFit/>
          </a:bodyPr>
          <a:lstStyle/>
          <a:p>
            <a:pPr>
              <a:lnSpc>
                <a:spcPts val="2000"/>
              </a:lnSpc>
            </a:pPr>
            <a:r>
              <a:rPr lang="en-US" sz="1200" dirty="0"/>
              <a:t>www.smartech.online</a:t>
            </a:r>
          </a:p>
        </p:txBody>
      </p:sp>
      <p:pic>
        <p:nvPicPr>
          <p:cNvPr id="11" name="Picture 3"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515845"/>
            <a:ext cx="152400" cy="14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46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518160" y="38100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400" b="1" dirty="0">
                <a:solidFill>
                  <a:srgbClr val="C00000"/>
                </a:solidFill>
                <a:latin typeface="Dubai" pitchFamily="34" charset="-78"/>
                <a:cs typeface="Dubai" pitchFamily="34" charset="-78"/>
              </a:rPr>
              <a:t>1- القائمة الرئيسية للتطبيق: </a:t>
            </a:r>
            <a:r>
              <a:rPr lang="ar-SA" sz="1400" dirty="0">
                <a:latin typeface="Dubai" pitchFamily="34" charset="-78"/>
                <a:cs typeface="Dubai" pitchFamily="34" charset="-78"/>
              </a:rPr>
              <a:t>وفيها الأقسام الرئيسية مثل: القرآن الكريم وإعداداته، الأحاديث، المتون، التفاسير، الترجمات، إدارة التحميلات، الإعدادات العامة، وغيرها.</a:t>
            </a:r>
            <a:endParaRPr lang="en-US" sz="1400" dirty="0">
              <a:latin typeface="Dubai" pitchFamily="34" charset="-78"/>
              <a:cs typeface="Dubai" pitchFamily="34" charset="-78"/>
            </a:endParaRPr>
          </a:p>
        </p:txBody>
      </p:sp>
      <p:sp>
        <p:nvSpPr>
          <p:cNvPr id="6" name="Rectangle 5"/>
          <p:cNvSpPr/>
          <p:nvPr/>
        </p:nvSpPr>
        <p:spPr>
          <a:xfrm>
            <a:off x="381000" y="6376986"/>
            <a:ext cx="1557671" cy="325345"/>
          </a:xfrm>
          <a:prstGeom prst="rect">
            <a:avLst/>
          </a:prstGeom>
        </p:spPr>
        <p:txBody>
          <a:bodyPr wrap="none">
            <a:spAutoFit/>
          </a:bodyPr>
          <a:lstStyle/>
          <a:p>
            <a:pPr>
              <a:lnSpc>
                <a:spcPts val="2000"/>
              </a:lnSpc>
            </a:pPr>
            <a:r>
              <a:rPr lang="en-US" sz="1200" dirty="0"/>
              <a:t>www.smartech.online</a:t>
            </a:r>
          </a:p>
        </p:txBody>
      </p:sp>
      <p:pic>
        <p:nvPicPr>
          <p:cNvPr id="7" name="Picture 3"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515845"/>
            <a:ext cx="152400" cy="14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235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518160" y="579120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400" b="1" dirty="0">
                <a:solidFill>
                  <a:srgbClr val="C00000"/>
                </a:solidFill>
                <a:latin typeface="Dubai" pitchFamily="34" charset="-78"/>
                <a:cs typeface="Dubai" pitchFamily="34" charset="-78"/>
              </a:rPr>
              <a:t>2- البحث: </a:t>
            </a:r>
            <a:r>
              <a:rPr lang="ar-SA" sz="1400" dirty="0">
                <a:latin typeface="Dubai" pitchFamily="34" charset="-78"/>
                <a:cs typeface="Dubai" pitchFamily="34" charset="-78"/>
              </a:rPr>
              <a:t>البحث بكلمة أو اسم السورة لسرعة الوصول لآية أو سورة معينة، مع إمكانية البحث في السورة الحالية أو في جميع السور.</a:t>
            </a:r>
          </a:p>
        </p:txBody>
      </p:sp>
      <p:sp>
        <p:nvSpPr>
          <p:cNvPr id="6" name="Rectangle 5"/>
          <p:cNvSpPr/>
          <p:nvPr/>
        </p:nvSpPr>
        <p:spPr>
          <a:xfrm>
            <a:off x="381000" y="6376986"/>
            <a:ext cx="1557671" cy="325345"/>
          </a:xfrm>
          <a:prstGeom prst="rect">
            <a:avLst/>
          </a:prstGeom>
        </p:spPr>
        <p:txBody>
          <a:bodyPr wrap="none">
            <a:spAutoFit/>
          </a:bodyPr>
          <a:lstStyle/>
          <a:p>
            <a:pPr>
              <a:lnSpc>
                <a:spcPts val="2000"/>
              </a:lnSpc>
            </a:pPr>
            <a:r>
              <a:rPr lang="en-US" sz="1200" dirty="0"/>
              <a:t>www.smartech.online</a:t>
            </a:r>
          </a:p>
        </p:txBody>
      </p:sp>
      <p:pic>
        <p:nvPicPr>
          <p:cNvPr id="7" name="Picture 3"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515845"/>
            <a:ext cx="152400" cy="14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688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518160" y="238046"/>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400" b="1" dirty="0">
                <a:solidFill>
                  <a:srgbClr val="C00000"/>
                </a:solidFill>
                <a:latin typeface="Dubai" pitchFamily="34" charset="-78"/>
                <a:cs typeface="Dubai" pitchFamily="34" charset="-78"/>
              </a:rPr>
              <a:t>3- فهرس السور: </a:t>
            </a:r>
            <a:r>
              <a:rPr lang="ar-SA" sz="1400" dirty="0">
                <a:latin typeface="Dubai" pitchFamily="34" charset="-78"/>
                <a:cs typeface="Dubai" pitchFamily="34" charset="-78"/>
              </a:rPr>
              <a:t>بالوقوف على زر الفهرس يمكنك استعراض الفهرس واختيار السورة أو الجزء والانتقال السريع إليها.</a:t>
            </a:r>
            <a:endParaRPr lang="en-US" sz="1400" dirty="0">
              <a:latin typeface="Dubai" pitchFamily="34" charset="-78"/>
              <a:cs typeface="Dubai" pitchFamily="34" charset="-78"/>
            </a:endParaRPr>
          </a:p>
        </p:txBody>
      </p:sp>
      <p:sp>
        <p:nvSpPr>
          <p:cNvPr id="6" name="Rectangle 5"/>
          <p:cNvSpPr/>
          <p:nvPr/>
        </p:nvSpPr>
        <p:spPr>
          <a:xfrm>
            <a:off x="381000" y="6376986"/>
            <a:ext cx="1557671" cy="325345"/>
          </a:xfrm>
          <a:prstGeom prst="rect">
            <a:avLst/>
          </a:prstGeom>
        </p:spPr>
        <p:txBody>
          <a:bodyPr wrap="none">
            <a:spAutoFit/>
          </a:bodyPr>
          <a:lstStyle/>
          <a:p>
            <a:pPr>
              <a:lnSpc>
                <a:spcPts val="2000"/>
              </a:lnSpc>
            </a:pPr>
            <a:r>
              <a:rPr lang="en-US" sz="1200" dirty="0"/>
              <a:t>www.smartech.online</a:t>
            </a:r>
          </a:p>
        </p:txBody>
      </p:sp>
      <p:pic>
        <p:nvPicPr>
          <p:cNvPr id="7" name="Picture 3"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515845"/>
            <a:ext cx="152400" cy="14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269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381000" y="5924456"/>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400" b="1" dirty="0">
                <a:solidFill>
                  <a:srgbClr val="C00000"/>
                </a:solidFill>
                <a:latin typeface="Dubai" pitchFamily="34" charset="-78"/>
                <a:cs typeface="Dubai" pitchFamily="34" charset="-78"/>
              </a:rPr>
              <a:t>4- سجل المستخدم: </a:t>
            </a:r>
            <a:r>
              <a:rPr lang="ar-SA" sz="1400" dirty="0">
                <a:latin typeface="Dubai" pitchFamily="34" charset="-78"/>
                <a:cs typeface="Dubai" pitchFamily="34" charset="-78"/>
              </a:rPr>
              <a:t>ويحتوي على قائمة الفواصل المرجعية والمفضلات، والملاحظات المضافة، وقائمة الرسومات على صفحات المصحف، وكذلك سجل المحفوظات والختمات.</a:t>
            </a:r>
          </a:p>
        </p:txBody>
      </p:sp>
      <p:sp>
        <p:nvSpPr>
          <p:cNvPr id="6" name="Rectangle 5"/>
          <p:cNvSpPr/>
          <p:nvPr/>
        </p:nvSpPr>
        <p:spPr>
          <a:xfrm>
            <a:off x="381000" y="6376986"/>
            <a:ext cx="1557671" cy="325345"/>
          </a:xfrm>
          <a:prstGeom prst="rect">
            <a:avLst/>
          </a:prstGeom>
        </p:spPr>
        <p:txBody>
          <a:bodyPr wrap="none">
            <a:spAutoFit/>
          </a:bodyPr>
          <a:lstStyle/>
          <a:p>
            <a:pPr>
              <a:lnSpc>
                <a:spcPts val="2000"/>
              </a:lnSpc>
            </a:pPr>
            <a:r>
              <a:rPr lang="en-US" sz="1200" dirty="0"/>
              <a:t>www.smartech.online</a:t>
            </a:r>
          </a:p>
        </p:txBody>
      </p:sp>
      <p:pic>
        <p:nvPicPr>
          <p:cNvPr id="7" name="Picture 3"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515845"/>
            <a:ext cx="152400" cy="14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022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518160" y="238046"/>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400" b="1" dirty="0">
                <a:solidFill>
                  <a:srgbClr val="C00000"/>
                </a:solidFill>
                <a:latin typeface="Dubai" pitchFamily="34" charset="-78"/>
                <a:cs typeface="Dubai" pitchFamily="34" charset="-78"/>
              </a:rPr>
              <a:t>5- المعين:</a:t>
            </a:r>
            <a:r>
              <a:rPr lang="ar-SA" sz="1400" dirty="0">
                <a:latin typeface="Dubai" pitchFamily="34" charset="-78"/>
                <a:cs typeface="Dubai" pitchFamily="34" charset="-78"/>
              </a:rPr>
              <a:t> إمكانية تخطيط الختمات المختلفة مثل ختمة الحفظ والمراجعة والقراءة، وإمكانية تفعيل خاصية التنبيه في الأوقات المحددة لمتابعة ختمتك.</a:t>
            </a:r>
            <a:endParaRPr lang="en-US" sz="1400" dirty="0">
              <a:latin typeface="Dubai" pitchFamily="34" charset="-78"/>
              <a:cs typeface="Dubai" pitchFamily="34" charset="-78"/>
            </a:endParaRPr>
          </a:p>
        </p:txBody>
      </p:sp>
      <p:sp>
        <p:nvSpPr>
          <p:cNvPr id="6" name="Rectangle 5"/>
          <p:cNvSpPr/>
          <p:nvPr/>
        </p:nvSpPr>
        <p:spPr>
          <a:xfrm>
            <a:off x="7315200" y="6376986"/>
            <a:ext cx="1557671" cy="325345"/>
          </a:xfrm>
          <a:prstGeom prst="rect">
            <a:avLst/>
          </a:prstGeom>
        </p:spPr>
        <p:txBody>
          <a:bodyPr wrap="none">
            <a:spAutoFit/>
          </a:bodyPr>
          <a:lstStyle/>
          <a:p>
            <a:pPr>
              <a:lnSpc>
                <a:spcPts val="2000"/>
              </a:lnSpc>
            </a:pPr>
            <a:r>
              <a:rPr lang="en-US" sz="1200" dirty="0"/>
              <a:t>www.smartech.online</a:t>
            </a:r>
          </a:p>
        </p:txBody>
      </p:sp>
      <p:pic>
        <p:nvPicPr>
          <p:cNvPr id="7" name="Picture 3"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6515845"/>
            <a:ext cx="152400" cy="14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765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4410738" y="609600"/>
            <a:ext cx="322524" cy="400110"/>
          </a:xfrm>
          <a:prstGeom prst="rect">
            <a:avLst/>
          </a:prstGeom>
        </p:spPr>
        <p:txBody>
          <a:bodyPr wrap="none">
            <a:spAutoFit/>
          </a:bodyPr>
          <a:lstStyle/>
          <a:p>
            <a:r>
              <a:rPr lang="ar-SA" sz="2000" b="1" dirty="0">
                <a:solidFill>
                  <a:srgbClr val="FFD03B"/>
                </a:solidFill>
                <a:latin typeface="Dubai" pitchFamily="34" charset="-78"/>
                <a:cs typeface="Dubai" pitchFamily="34" charset="-78"/>
              </a:rPr>
              <a:t>3</a:t>
            </a:r>
            <a:endParaRPr lang="en-US" sz="2000" b="1" dirty="0">
              <a:solidFill>
                <a:srgbClr val="FFD03B"/>
              </a:solidFill>
              <a:latin typeface="Dubai" pitchFamily="34" charset="-78"/>
              <a:cs typeface="Dubai" pitchFamily="34" charset="-78"/>
            </a:endParaRPr>
          </a:p>
        </p:txBody>
      </p:sp>
      <p:sp>
        <p:nvSpPr>
          <p:cNvPr id="6" name="Title 1"/>
          <p:cNvSpPr txBox="1">
            <a:spLocks/>
          </p:cNvSpPr>
          <p:nvPr/>
        </p:nvSpPr>
        <p:spPr>
          <a:xfrm>
            <a:off x="518160" y="114300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600" b="1" dirty="0">
                <a:solidFill>
                  <a:srgbClr val="FFD03B"/>
                </a:solidFill>
                <a:latin typeface="Dubai" pitchFamily="34" charset="-78"/>
                <a:cs typeface="Dubai" pitchFamily="34" charset="-78"/>
              </a:rPr>
              <a:t>القائمة الرئيسية للتطبيق: </a:t>
            </a:r>
            <a:r>
              <a:rPr lang="ar-SA" sz="1600" b="1" dirty="0">
                <a:solidFill>
                  <a:schemeClr val="bg1"/>
                </a:solidFill>
                <a:latin typeface="Dubai" pitchFamily="34" charset="-78"/>
                <a:cs typeface="Dubai" pitchFamily="34" charset="-78"/>
              </a:rPr>
              <a:t>وفيها الأقسام الرئيسية مثل: القرآن الكريم وإعداداته، الأحاديث، المتون، التفاسير، الترجمات، إدارة التحميلات، الإعدادات العامة، وغيرها.</a:t>
            </a:r>
            <a:endParaRPr lang="en-US" sz="1600" b="1" dirty="0">
              <a:solidFill>
                <a:schemeClr val="bg1"/>
              </a:solidFill>
              <a:latin typeface="Dubai" pitchFamily="34" charset="-78"/>
              <a:cs typeface="Dubai" pitchFamily="34" charset="-78"/>
            </a:endParaRPr>
          </a:p>
        </p:txBody>
      </p:sp>
    </p:spTree>
    <p:extLst>
      <p:ext uri="{BB962C8B-B14F-4D97-AF65-F5344CB8AC3E}">
        <p14:creationId xmlns:p14="http://schemas.microsoft.com/office/powerpoint/2010/main" val="3987088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381000" y="579120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400" b="1" dirty="0">
                <a:solidFill>
                  <a:srgbClr val="C00000"/>
                </a:solidFill>
                <a:latin typeface="Dubai" pitchFamily="34" charset="-78"/>
                <a:cs typeface="Dubai" pitchFamily="34" charset="-78"/>
              </a:rPr>
              <a:t>- قسم إعدادات القرآن: </a:t>
            </a:r>
            <a:r>
              <a:rPr lang="ar-SA" sz="1400" dirty="0">
                <a:latin typeface="Dubai" pitchFamily="34" charset="-78"/>
                <a:cs typeface="Dubai" pitchFamily="34" charset="-78"/>
              </a:rPr>
              <a:t>في القائمة الرئيسية من التطبيق، هناك قسم خاص لإعدادات القرآن مثل: </a:t>
            </a:r>
            <a:r>
              <a:rPr lang="ar-SA" sz="1400" dirty="0">
                <a:solidFill>
                  <a:srgbClr val="C00000"/>
                </a:solidFill>
                <a:latin typeface="Dubai" pitchFamily="34" charset="-78"/>
                <a:cs typeface="Dubai" pitchFamily="34" charset="-78"/>
              </a:rPr>
              <a:t>اختيار الرواية</a:t>
            </a:r>
            <a:r>
              <a:rPr lang="ar-SA" sz="1400" dirty="0">
                <a:latin typeface="Dubai" pitchFamily="34" charset="-78"/>
                <a:cs typeface="Dubai" pitchFamily="34" charset="-78"/>
              </a:rPr>
              <a:t> من بين الروايات المختلفة، </a:t>
            </a:r>
            <a:r>
              <a:rPr lang="ar-SA" sz="1400" dirty="0">
                <a:solidFill>
                  <a:srgbClr val="C00000"/>
                </a:solidFill>
                <a:latin typeface="Dubai" pitchFamily="34" charset="-78"/>
                <a:cs typeface="Dubai" pitchFamily="34" charset="-78"/>
              </a:rPr>
              <a:t>اختيار القارئ</a:t>
            </a:r>
            <a:r>
              <a:rPr lang="ar-SA" sz="1400" dirty="0">
                <a:latin typeface="Dubai" pitchFamily="34" charset="-78"/>
                <a:cs typeface="Dubai" pitchFamily="34" charset="-78"/>
              </a:rPr>
              <a:t>، </a:t>
            </a:r>
            <a:r>
              <a:rPr lang="ar-SA" sz="1400" dirty="0">
                <a:solidFill>
                  <a:srgbClr val="C00000"/>
                </a:solidFill>
                <a:latin typeface="Dubai" pitchFamily="34" charset="-78"/>
                <a:cs typeface="Dubai" pitchFamily="34" charset="-78"/>
              </a:rPr>
              <a:t>اختيار التفسير</a:t>
            </a:r>
            <a:r>
              <a:rPr lang="ar-SA" sz="1400" dirty="0">
                <a:latin typeface="Dubai" pitchFamily="34" charset="-78"/>
                <a:cs typeface="Dubai" pitchFamily="34" charset="-78"/>
              </a:rPr>
              <a:t>، </a:t>
            </a:r>
            <a:r>
              <a:rPr lang="ar-SA" sz="1400" dirty="0">
                <a:solidFill>
                  <a:srgbClr val="C00000"/>
                </a:solidFill>
                <a:latin typeface="Dubai" pitchFamily="34" charset="-78"/>
                <a:cs typeface="Dubai" pitchFamily="34" charset="-78"/>
              </a:rPr>
              <a:t>اختيار الترجمة</a:t>
            </a:r>
            <a:r>
              <a:rPr lang="ar-SA" sz="1400" dirty="0">
                <a:latin typeface="Dubai" pitchFamily="34" charset="-78"/>
                <a:cs typeface="Dubai" pitchFamily="34" charset="-78"/>
              </a:rPr>
              <a:t>، إمكانية </a:t>
            </a:r>
            <a:r>
              <a:rPr lang="ar-SA" sz="1400" dirty="0">
                <a:solidFill>
                  <a:srgbClr val="C00000"/>
                </a:solidFill>
                <a:latin typeface="Dubai" pitchFamily="34" charset="-78"/>
                <a:cs typeface="Dubai" pitchFamily="34" charset="-78"/>
              </a:rPr>
              <a:t>تلوين صفحات المصحف حسب التفسير الموضوعي</a:t>
            </a:r>
            <a:r>
              <a:rPr lang="ar-SA" sz="1400" dirty="0">
                <a:latin typeface="Dubai" pitchFamily="34" charset="-78"/>
                <a:cs typeface="Dubai" pitchFamily="34" charset="-78"/>
              </a:rPr>
              <a:t> أو حسب تفسير أيسر التفاسير.</a:t>
            </a:r>
          </a:p>
        </p:txBody>
      </p:sp>
      <p:sp>
        <p:nvSpPr>
          <p:cNvPr id="6" name="Rectangle 5"/>
          <p:cNvSpPr/>
          <p:nvPr/>
        </p:nvSpPr>
        <p:spPr>
          <a:xfrm>
            <a:off x="381000" y="6376986"/>
            <a:ext cx="1557671" cy="325345"/>
          </a:xfrm>
          <a:prstGeom prst="rect">
            <a:avLst/>
          </a:prstGeom>
        </p:spPr>
        <p:txBody>
          <a:bodyPr wrap="none">
            <a:spAutoFit/>
          </a:bodyPr>
          <a:lstStyle/>
          <a:p>
            <a:pPr>
              <a:lnSpc>
                <a:spcPts val="2000"/>
              </a:lnSpc>
            </a:pPr>
            <a:r>
              <a:rPr lang="en-US" sz="1200" dirty="0"/>
              <a:t>www.smartech.online</a:t>
            </a:r>
          </a:p>
        </p:txBody>
      </p:sp>
      <p:pic>
        <p:nvPicPr>
          <p:cNvPr id="7" name="Picture 3"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515845"/>
            <a:ext cx="152400" cy="14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258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143000" y="1828800"/>
            <a:ext cx="1981200" cy="762000"/>
          </a:xfrm>
        </p:spPr>
        <p:txBody>
          <a:bodyPr>
            <a:normAutofit fontScale="90000"/>
          </a:bodyPr>
          <a:lstStyle/>
          <a:p>
            <a:r>
              <a:rPr lang="ar-SA" sz="1600" b="1" dirty="0">
                <a:solidFill>
                  <a:schemeClr val="bg1"/>
                </a:solidFill>
                <a:latin typeface="Dubai" pitchFamily="34" charset="-78"/>
                <a:cs typeface="Dubai" pitchFamily="34" charset="-78"/>
              </a:rPr>
              <a:t>أقسام التطبيق:</a:t>
            </a:r>
            <a:br>
              <a:rPr lang="ar-SA" sz="1600" b="1" dirty="0">
                <a:solidFill>
                  <a:schemeClr val="bg1"/>
                </a:solidFill>
                <a:latin typeface="Dubai" pitchFamily="34" charset="-78"/>
                <a:cs typeface="Dubai" pitchFamily="34" charset="-78"/>
              </a:rPr>
            </a:br>
            <a:r>
              <a:rPr lang="ar-SA" sz="1600" b="1" dirty="0">
                <a:solidFill>
                  <a:srgbClr val="FFDC6D"/>
                </a:solidFill>
                <a:latin typeface="Dubai" pitchFamily="34" charset="-78"/>
                <a:cs typeface="Dubai" pitchFamily="34" charset="-78"/>
              </a:rPr>
              <a:t>القرآن والأحاديث والمتون</a:t>
            </a:r>
            <a:endParaRPr lang="en-US" sz="1600" b="1" dirty="0">
              <a:solidFill>
                <a:srgbClr val="FFDC6D"/>
              </a:solidFill>
              <a:latin typeface="Dubai" pitchFamily="34" charset="-78"/>
              <a:cs typeface="Dubai" pitchFamily="34" charset="-78"/>
            </a:endParaRPr>
          </a:p>
        </p:txBody>
      </p:sp>
      <p:sp>
        <p:nvSpPr>
          <p:cNvPr id="5" name="Title 1"/>
          <p:cNvSpPr txBox="1">
            <a:spLocks/>
          </p:cNvSpPr>
          <p:nvPr/>
        </p:nvSpPr>
        <p:spPr>
          <a:xfrm>
            <a:off x="3249930" y="228600"/>
            <a:ext cx="2644140" cy="762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ar-SA" sz="1600" b="1" dirty="0">
                <a:solidFill>
                  <a:schemeClr val="bg1"/>
                </a:solidFill>
                <a:latin typeface="Dubai" pitchFamily="34" charset="-78"/>
                <a:cs typeface="Dubai" pitchFamily="34" charset="-78"/>
              </a:rPr>
              <a:t>كيفية  استخدام التطبيق </a:t>
            </a:r>
            <a:endParaRPr lang="en-US" sz="1600" b="1" dirty="0">
              <a:solidFill>
                <a:srgbClr val="FFC000"/>
              </a:solidFill>
              <a:latin typeface="Dubai" pitchFamily="34" charset="-78"/>
              <a:cs typeface="Dubai" pitchFamily="34" charset="-78"/>
            </a:endParaRPr>
          </a:p>
        </p:txBody>
      </p:sp>
      <p:sp>
        <p:nvSpPr>
          <p:cNvPr id="6" name="Title 1"/>
          <p:cNvSpPr txBox="1">
            <a:spLocks/>
          </p:cNvSpPr>
          <p:nvPr/>
        </p:nvSpPr>
        <p:spPr>
          <a:xfrm>
            <a:off x="480060" y="83820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400" dirty="0">
                <a:latin typeface="Dubai" pitchFamily="34" charset="-78"/>
                <a:cs typeface="Dubai" pitchFamily="34" charset="-78"/>
              </a:rPr>
              <a:t>يتكون البرنامج من ثلاث أقسام رئيسيه: (1) قسم القرآن الكريم (2) قسم الأحاديث النبوية (3) قسم المتون، ولكل قسم من</a:t>
            </a:r>
          </a:p>
          <a:p>
            <a:pPr>
              <a:lnSpc>
                <a:spcPct val="120000"/>
              </a:lnSpc>
            </a:pPr>
            <a:r>
              <a:rPr lang="ar-SA" sz="1400" dirty="0">
                <a:latin typeface="Dubai" pitchFamily="34" charset="-78"/>
                <a:cs typeface="Dubai" pitchFamily="34" charset="-78"/>
              </a:rPr>
              <a:t>خصائص خاصة.</a:t>
            </a:r>
            <a:endParaRPr lang="en-US" sz="1400" dirty="0">
              <a:latin typeface="Dubai" pitchFamily="34" charset="-78"/>
              <a:cs typeface="Dubai" pitchFamily="34" charset="-78"/>
            </a:endParaRPr>
          </a:p>
        </p:txBody>
      </p:sp>
      <p:sp>
        <p:nvSpPr>
          <p:cNvPr id="7" name="Rectangle 6"/>
          <p:cNvSpPr/>
          <p:nvPr/>
        </p:nvSpPr>
        <p:spPr>
          <a:xfrm>
            <a:off x="6096000" y="2362200"/>
            <a:ext cx="1752600" cy="338554"/>
          </a:xfrm>
          <a:prstGeom prst="rect">
            <a:avLst/>
          </a:prstGeom>
        </p:spPr>
        <p:txBody>
          <a:bodyPr wrap="square">
            <a:spAutoFit/>
          </a:bodyPr>
          <a:lstStyle/>
          <a:p>
            <a:r>
              <a:rPr lang="ar-SA" sz="1600" b="1" dirty="0">
                <a:solidFill>
                  <a:schemeClr val="bg1"/>
                </a:solidFill>
                <a:latin typeface="Dubai" pitchFamily="34" charset="-78"/>
                <a:cs typeface="Dubai" pitchFamily="34" charset="-78"/>
              </a:rPr>
              <a:t>اختيار لغة التطبيق</a:t>
            </a:r>
            <a:endParaRPr lang="en-US" sz="1600" dirty="0"/>
          </a:p>
        </p:txBody>
      </p:sp>
      <p:sp>
        <p:nvSpPr>
          <p:cNvPr id="3" name="Rectangle 2"/>
          <p:cNvSpPr/>
          <p:nvPr/>
        </p:nvSpPr>
        <p:spPr>
          <a:xfrm>
            <a:off x="381000" y="6376986"/>
            <a:ext cx="1557671" cy="325345"/>
          </a:xfrm>
          <a:prstGeom prst="rect">
            <a:avLst/>
          </a:prstGeom>
        </p:spPr>
        <p:txBody>
          <a:bodyPr wrap="none">
            <a:spAutoFit/>
          </a:bodyPr>
          <a:lstStyle/>
          <a:p>
            <a:pPr>
              <a:lnSpc>
                <a:spcPts val="2000"/>
              </a:lnSpc>
            </a:pPr>
            <a:r>
              <a:rPr lang="en-US" sz="1200" dirty="0"/>
              <a:t>www.smartech.online</a:t>
            </a:r>
          </a:p>
        </p:txBody>
      </p:sp>
      <p:pic>
        <p:nvPicPr>
          <p:cNvPr id="2051" name="Picture 3"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515845"/>
            <a:ext cx="152400" cy="14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723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895350" y="4033837"/>
            <a:ext cx="22631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600"/>
              </a:lnSpc>
            </a:pPr>
            <a:r>
              <a:rPr lang="ar-SA" sz="1000" b="1" dirty="0">
                <a:solidFill>
                  <a:schemeClr val="bg1"/>
                </a:solidFill>
                <a:latin typeface="Dubai" pitchFamily="34" charset="-78"/>
                <a:cs typeface="Dubai" pitchFamily="34" charset="-78"/>
              </a:rPr>
              <a:t>لإخفاء التفسير اضغط هنا</a:t>
            </a:r>
            <a:endParaRPr lang="en-US" sz="1000" b="1" dirty="0">
              <a:solidFill>
                <a:schemeClr val="bg1"/>
              </a:solidFill>
              <a:latin typeface="Dubai" pitchFamily="34" charset="-78"/>
              <a:cs typeface="Dubai" pitchFamily="34" charset="-78"/>
            </a:endParaRPr>
          </a:p>
        </p:txBody>
      </p:sp>
      <p:sp>
        <p:nvSpPr>
          <p:cNvPr id="7" name="Title 1"/>
          <p:cNvSpPr txBox="1">
            <a:spLocks/>
          </p:cNvSpPr>
          <p:nvPr/>
        </p:nvSpPr>
        <p:spPr>
          <a:xfrm>
            <a:off x="381000" y="594360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400" dirty="0">
                <a:latin typeface="Dubai" pitchFamily="34" charset="-78"/>
                <a:cs typeface="Dubai" pitchFamily="34" charset="-78"/>
              </a:rPr>
              <a:t>يتم تقسيم الآيات على حسب موضوعها بحيث تظهر بألوان متعددة، ويمكنك الاطلاع على تفسيرها الموضوعي ويمكنك الضغط على التفسير لإخفائه</a:t>
            </a:r>
          </a:p>
        </p:txBody>
      </p:sp>
      <p:sp>
        <p:nvSpPr>
          <p:cNvPr id="9" name="Title 1"/>
          <p:cNvSpPr txBox="1">
            <a:spLocks/>
          </p:cNvSpPr>
          <p:nvPr/>
        </p:nvSpPr>
        <p:spPr>
          <a:xfrm>
            <a:off x="533400" y="15240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800" b="1" dirty="0">
                <a:solidFill>
                  <a:srgbClr val="C00000"/>
                </a:solidFill>
                <a:latin typeface="Dubai" pitchFamily="34" charset="-78"/>
                <a:cs typeface="Dubai" pitchFamily="34" charset="-78"/>
              </a:rPr>
              <a:t>التلوين حسب التفسير الموضوعي لآيات القرآن الكريم</a:t>
            </a:r>
          </a:p>
        </p:txBody>
      </p:sp>
      <p:sp>
        <p:nvSpPr>
          <p:cNvPr id="6" name="Rectangle 5"/>
          <p:cNvSpPr/>
          <p:nvPr/>
        </p:nvSpPr>
        <p:spPr>
          <a:xfrm>
            <a:off x="381000" y="6376986"/>
            <a:ext cx="1557671" cy="325345"/>
          </a:xfrm>
          <a:prstGeom prst="rect">
            <a:avLst/>
          </a:prstGeom>
        </p:spPr>
        <p:txBody>
          <a:bodyPr wrap="none">
            <a:spAutoFit/>
          </a:bodyPr>
          <a:lstStyle/>
          <a:p>
            <a:pPr>
              <a:lnSpc>
                <a:spcPts val="2000"/>
              </a:lnSpc>
            </a:pPr>
            <a:r>
              <a:rPr lang="en-US" sz="1200" dirty="0"/>
              <a:t>www.smartech.online</a:t>
            </a:r>
          </a:p>
        </p:txBody>
      </p:sp>
      <p:pic>
        <p:nvPicPr>
          <p:cNvPr id="8" name="Picture 3"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515845"/>
            <a:ext cx="152400" cy="14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608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3296658" y="2057400"/>
            <a:ext cx="2550684" cy="769441"/>
          </a:xfrm>
          <a:prstGeom prst="rect">
            <a:avLst/>
          </a:prstGeom>
        </p:spPr>
        <p:txBody>
          <a:bodyPr wrap="square">
            <a:spAutoFit/>
          </a:bodyPr>
          <a:lstStyle/>
          <a:p>
            <a:pPr algn="ctr">
              <a:lnSpc>
                <a:spcPct val="150000"/>
              </a:lnSpc>
            </a:pPr>
            <a:r>
              <a:rPr lang="ar-SA" sz="3200" b="1" dirty="0">
                <a:latin typeface="Dubai" pitchFamily="34" charset="-78"/>
                <a:cs typeface="Dubai" pitchFamily="34" charset="-78"/>
              </a:rPr>
              <a:t>قسم الأحاديث</a:t>
            </a:r>
            <a:endParaRPr lang="en-US" sz="3200" b="1" dirty="0">
              <a:latin typeface="Dubai" pitchFamily="34" charset="-78"/>
              <a:cs typeface="Dubai" pitchFamily="34" charset="-78"/>
            </a:endParaRPr>
          </a:p>
        </p:txBody>
      </p:sp>
      <p:sp>
        <p:nvSpPr>
          <p:cNvPr id="6" name="Title 1"/>
          <p:cNvSpPr txBox="1">
            <a:spLocks/>
          </p:cNvSpPr>
          <p:nvPr/>
        </p:nvSpPr>
        <p:spPr>
          <a:xfrm>
            <a:off x="518160" y="381000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endParaRPr lang="ar-SA" sz="1600" b="1" dirty="0">
              <a:solidFill>
                <a:schemeClr val="bg1"/>
              </a:solidFill>
              <a:latin typeface="Dubai" pitchFamily="34" charset="-78"/>
              <a:cs typeface="Dubai" pitchFamily="34" charset="-78"/>
            </a:endParaRPr>
          </a:p>
          <a:p>
            <a:pPr>
              <a:lnSpc>
                <a:spcPct val="120000"/>
              </a:lnSpc>
            </a:pPr>
            <a:r>
              <a:rPr lang="ar-SA" sz="1600" b="1" dirty="0">
                <a:solidFill>
                  <a:schemeClr val="bg1"/>
                </a:solidFill>
                <a:latin typeface="Dubai" pitchFamily="34" charset="-78"/>
                <a:cs typeface="Dubai" pitchFamily="34" charset="-78"/>
              </a:rPr>
              <a:t>يمكن الوصول إلى قسم الأحاديث من الشاشة الرئيسية أو من القائمة الرئيسية على اليمين.</a:t>
            </a:r>
          </a:p>
          <a:p>
            <a:pPr>
              <a:lnSpc>
                <a:spcPct val="120000"/>
              </a:lnSpc>
            </a:pPr>
            <a:r>
              <a:rPr lang="ar-SA" sz="1600" b="1" dirty="0">
                <a:solidFill>
                  <a:schemeClr val="bg1"/>
                </a:solidFill>
                <a:latin typeface="Dubai" pitchFamily="34" charset="-78"/>
                <a:cs typeface="Dubai" pitchFamily="34" charset="-78"/>
              </a:rPr>
              <a:t>بعد الدخول على قسم الأحاديث، يظهر قائمة كتب الأحاديث وبالضغط على أي كتاب، يظهر فهرس الكتاب ويمكن من خلالها الوصول إلى الأحاديث.</a:t>
            </a:r>
          </a:p>
        </p:txBody>
      </p:sp>
    </p:spTree>
    <p:extLst>
      <p:ext uri="{BB962C8B-B14F-4D97-AF65-F5344CB8AC3E}">
        <p14:creationId xmlns:p14="http://schemas.microsoft.com/office/powerpoint/2010/main" val="854460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381000" y="15240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endParaRPr lang="ar-SA" sz="1400" dirty="0">
              <a:latin typeface="Dubai" pitchFamily="34" charset="-78"/>
              <a:cs typeface="Dubai" pitchFamily="34" charset="-78"/>
            </a:endParaRPr>
          </a:p>
          <a:p>
            <a:pPr>
              <a:lnSpc>
                <a:spcPct val="120000"/>
              </a:lnSpc>
            </a:pPr>
            <a:r>
              <a:rPr lang="ar-SA" sz="1400" b="1" dirty="0">
                <a:solidFill>
                  <a:srgbClr val="C00000"/>
                </a:solidFill>
                <a:latin typeface="Dubai" pitchFamily="34" charset="-78"/>
                <a:cs typeface="Dubai" pitchFamily="34" charset="-78"/>
              </a:rPr>
              <a:t>وفي البار العلوي من قسم الأحاديث، هناك أربعه أزرار:  </a:t>
            </a:r>
            <a:r>
              <a:rPr lang="ar-SA" sz="1400" dirty="0">
                <a:latin typeface="Dubai" pitchFamily="34" charset="-78"/>
                <a:cs typeface="Dubai" pitchFamily="34" charset="-78"/>
              </a:rPr>
              <a:t>زر الرجوع إلى الصفحة السابقة، زر القائمة الرئيسية، أيقونة البحث في الأحاديث، وأيقونة سجل المستخدم.</a:t>
            </a:r>
          </a:p>
        </p:txBody>
      </p:sp>
      <p:sp>
        <p:nvSpPr>
          <p:cNvPr id="7" name="Title 1"/>
          <p:cNvSpPr txBox="1">
            <a:spLocks/>
          </p:cNvSpPr>
          <p:nvPr/>
        </p:nvSpPr>
        <p:spPr>
          <a:xfrm>
            <a:off x="3706720" y="838200"/>
            <a:ext cx="22631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900"/>
              </a:lnSpc>
            </a:pPr>
            <a:r>
              <a:rPr lang="ar-SA" sz="1000" b="1" dirty="0">
                <a:solidFill>
                  <a:schemeClr val="bg1"/>
                </a:solidFill>
                <a:latin typeface="Dubai" pitchFamily="34" charset="-78"/>
                <a:cs typeface="Dubai" pitchFamily="34" charset="-78"/>
              </a:rPr>
              <a:t>زر القائمة الرئيسية</a:t>
            </a:r>
            <a:endParaRPr lang="en-US" sz="1000" b="1" dirty="0">
              <a:solidFill>
                <a:schemeClr val="bg1"/>
              </a:solidFill>
              <a:latin typeface="Dubai" pitchFamily="34" charset="-78"/>
              <a:cs typeface="Dubai" pitchFamily="34" charset="-78"/>
            </a:endParaRPr>
          </a:p>
        </p:txBody>
      </p:sp>
      <p:sp>
        <p:nvSpPr>
          <p:cNvPr id="9" name="Title 1"/>
          <p:cNvSpPr txBox="1">
            <a:spLocks/>
          </p:cNvSpPr>
          <p:nvPr/>
        </p:nvSpPr>
        <p:spPr>
          <a:xfrm>
            <a:off x="1199678" y="1200937"/>
            <a:ext cx="22631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700"/>
              </a:lnSpc>
            </a:pPr>
            <a:r>
              <a:rPr lang="ar-SA" sz="1000" b="1" dirty="0">
                <a:solidFill>
                  <a:schemeClr val="bg1"/>
                </a:solidFill>
                <a:latin typeface="Dubai" pitchFamily="34" charset="-78"/>
                <a:cs typeface="Dubai" pitchFamily="34" charset="-78"/>
              </a:rPr>
              <a:t>أيقونة البحث في الأحاديث</a:t>
            </a:r>
            <a:endParaRPr lang="en-US" sz="1000" b="1" dirty="0">
              <a:solidFill>
                <a:schemeClr val="bg1"/>
              </a:solidFill>
              <a:latin typeface="Dubai" pitchFamily="34" charset="-78"/>
              <a:cs typeface="Dubai" pitchFamily="34" charset="-78"/>
            </a:endParaRPr>
          </a:p>
        </p:txBody>
      </p:sp>
      <p:sp>
        <p:nvSpPr>
          <p:cNvPr id="10" name="Title 1"/>
          <p:cNvSpPr txBox="1">
            <a:spLocks/>
          </p:cNvSpPr>
          <p:nvPr/>
        </p:nvSpPr>
        <p:spPr>
          <a:xfrm>
            <a:off x="6274897" y="2457450"/>
            <a:ext cx="22631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1700"/>
              </a:lnSpc>
            </a:pPr>
            <a:r>
              <a:rPr lang="ar-SA" sz="1000" b="1" dirty="0">
                <a:solidFill>
                  <a:schemeClr val="bg1"/>
                </a:solidFill>
                <a:latin typeface="Dubai" pitchFamily="34" charset="-78"/>
                <a:cs typeface="Dubai" pitchFamily="34" charset="-78"/>
              </a:rPr>
              <a:t>زر الرجوع إلى الصفحة السابقة: من هنا</a:t>
            </a:r>
          </a:p>
          <a:p>
            <a:pPr>
              <a:lnSpc>
                <a:spcPts val="1700"/>
              </a:lnSpc>
            </a:pPr>
            <a:r>
              <a:rPr lang="ar-SA" sz="1000" b="1" dirty="0">
                <a:solidFill>
                  <a:schemeClr val="bg1"/>
                </a:solidFill>
                <a:latin typeface="Dubai" pitchFamily="34" charset="-78"/>
                <a:cs typeface="Dubai" pitchFamily="34" charset="-78"/>
              </a:rPr>
              <a:t>يمكن الذهاب إلى فهرس أبواب الكتاب،</a:t>
            </a:r>
          </a:p>
          <a:p>
            <a:pPr>
              <a:lnSpc>
                <a:spcPts val="1700"/>
              </a:lnSpc>
            </a:pPr>
            <a:r>
              <a:rPr lang="ar-SA" sz="1000" b="1" dirty="0">
                <a:solidFill>
                  <a:schemeClr val="bg1"/>
                </a:solidFill>
                <a:latin typeface="Dubai" pitchFamily="34" charset="-78"/>
                <a:cs typeface="Dubai" pitchFamily="34" charset="-78"/>
              </a:rPr>
              <a:t>ويمكنك فتح الباب المختار بالنقر عليه</a:t>
            </a:r>
          </a:p>
        </p:txBody>
      </p:sp>
      <p:sp>
        <p:nvSpPr>
          <p:cNvPr id="11" name="Title 1"/>
          <p:cNvSpPr txBox="1">
            <a:spLocks/>
          </p:cNvSpPr>
          <p:nvPr/>
        </p:nvSpPr>
        <p:spPr>
          <a:xfrm>
            <a:off x="823912" y="3200400"/>
            <a:ext cx="22631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400"/>
              </a:lnSpc>
            </a:pPr>
            <a:r>
              <a:rPr lang="ar-SA" sz="1000" b="1" dirty="0">
                <a:solidFill>
                  <a:schemeClr val="bg1"/>
                </a:solidFill>
                <a:latin typeface="Dubai" pitchFamily="34" charset="-78"/>
                <a:cs typeface="Dubai" pitchFamily="34" charset="-78"/>
              </a:rPr>
              <a:t>أيقونة سجل المستخدم</a:t>
            </a:r>
            <a:endParaRPr lang="en-US" sz="1000" b="1" dirty="0">
              <a:solidFill>
                <a:schemeClr val="bg1"/>
              </a:solidFill>
              <a:latin typeface="Dubai" pitchFamily="34" charset="-78"/>
              <a:cs typeface="Dubai" pitchFamily="34" charset="-78"/>
            </a:endParaRPr>
          </a:p>
        </p:txBody>
      </p:sp>
      <p:sp>
        <p:nvSpPr>
          <p:cNvPr id="8" name="Rectangle 7"/>
          <p:cNvSpPr/>
          <p:nvPr/>
        </p:nvSpPr>
        <p:spPr>
          <a:xfrm>
            <a:off x="381000" y="6376986"/>
            <a:ext cx="1557671" cy="325345"/>
          </a:xfrm>
          <a:prstGeom prst="rect">
            <a:avLst/>
          </a:prstGeom>
        </p:spPr>
        <p:txBody>
          <a:bodyPr wrap="none">
            <a:spAutoFit/>
          </a:bodyPr>
          <a:lstStyle/>
          <a:p>
            <a:pPr>
              <a:lnSpc>
                <a:spcPts val="2000"/>
              </a:lnSpc>
            </a:pPr>
            <a:r>
              <a:rPr lang="en-US" sz="1200" dirty="0"/>
              <a:t>www.smartech.online</a:t>
            </a:r>
          </a:p>
        </p:txBody>
      </p:sp>
      <p:pic>
        <p:nvPicPr>
          <p:cNvPr id="12" name="Picture 3"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515845"/>
            <a:ext cx="152400" cy="14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85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518160" y="548640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nSpc>
                <a:spcPct val="120000"/>
              </a:lnSpc>
              <a:buFontTx/>
              <a:buChar char="-"/>
            </a:pPr>
            <a:r>
              <a:rPr lang="ar-SA" sz="1600" b="1" dirty="0">
                <a:solidFill>
                  <a:srgbClr val="FFD03B"/>
                </a:solidFill>
                <a:latin typeface="Dubai" pitchFamily="34" charset="-78"/>
                <a:cs typeface="Dubai" pitchFamily="34" charset="-78"/>
              </a:rPr>
              <a:t>قسم التفاسير: </a:t>
            </a:r>
            <a:r>
              <a:rPr lang="ar-SA" sz="1600" b="1" dirty="0">
                <a:solidFill>
                  <a:schemeClr val="bg1"/>
                </a:solidFill>
                <a:latin typeface="Dubai" pitchFamily="34" charset="-78"/>
                <a:cs typeface="Dubai" pitchFamily="34" charset="-78"/>
              </a:rPr>
              <a:t>عرض تفسير الآيات من خلال مجموعة من كتب التفاسير، ويمكن تغيير التفسير المختار، بالضغط على اسم كتاب التفسير، ليظهر قائمة التفاسير المتاحة والضغط على أي من الكتب ليبدا عملية تنزيل الكتاب وعرض التفسير مع الآيات بشكل متميز. كذلك يمكن تفعيل التفاسير من خلال الضغط على الآية في صفحة المصحف، ومن ثم اختيار خيارات الآية من خلال الذهاب إلى البار السفلي، والضغط على خيار التفسير.</a:t>
            </a:r>
          </a:p>
        </p:txBody>
      </p:sp>
    </p:spTree>
    <p:extLst>
      <p:ext uri="{BB962C8B-B14F-4D97-AF65-F5344CB8AC3E}">
        <p14:creationId xmlns:p14="http://schemas.microsoft.com/office/powerpoint/2010/main" val="461551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518160" y="457200"/>
            <a:ext cx="810768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400" b="1" dirty="0">
                <a:solidFill>
                  <a:srgbClr val="FFD03B"/>
                </a:solidFill>
                <a:latin typeface="Dubai" pitchFamily="34" charset="-78"/>
                <a:cs typeface="Dubai" pitchFamily="34" charset="-78"/>
              </a:rPr>
              <a:t>- قسم الترجمات: </a:t>
            </a:r>
            <a:r>
              <a:rPr lang="ar-SA" sz="1400" b="1" dirty="0">
                <a:solidFill>
                  <a:schemeClr val="bg1"/>
                </a:solidFill>
                <a:latin typeface="Dubai" pitchFamily="34" charset="-78"/>
                <a:cs typeface="Dubai" pitchFamily="34" charset="-78"/>
              </a:rPr>
              <a:t>لعرض ترجمة معاني الآيات باللغات. ويمكن تغيير الترجمة المختارة، بالضغط على اسم الترجمة، ليظهر قائمة الترجمات المتاحة والضغط على أي من الكتب ليبدا عملية تنزيل الكتاب وعرض الترجمة مع الآيات بشكل متميز.</a:t>
            </a:r>
          </a:p>
          <a:p>
            <a:pPr>
              <a:lnSpc>
                <a:spcPct val="120000"/>
              </a:lnSpc>
            </a:pPr>
            <a:r>
              <a:rPr lang="ar-SA" sz="1400" b="1" dirty="0">
                <a:solidFill>
                  <a:schemeClr val="bg1"/>
                </a:solidFill>
                <a:latin typeface="Dubai" pitchFamily="34" charset="-78"/>
                <a:cs typeface="Dubai" pitchFamily="34" charset="-78"/>
              </a:rPr>
              <a:t>كذلك يمكن استعراض الترجمة من خلال الضغط على الآية في صفحة المصحف، ومن ثم اختيار خيارات الآية من خلال الذهاب إلى البار السفلي، والضغط على خيار الترجمة.</a:t>
            </a:r>
          </a:p>
        </p:txBody>
      </p:sp>
    </p:spTree>
    <p:extLst>
      <p:ext uri="{BB962C8B-B14F-4D97-AF65-F5344CB8AC3E}">
        <p14:creationId xmlns:p14="http://schemas.microsoft.com/office/powerpoint/2010/main" val="1562806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518160" y="563880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600" b="1" dirty="0">
                <a:solidFill>
                  <a:srgbClr val="C00000"/>
                </a:solidFill>
                <a:latin typeface="Dubai" pitchFamily="34" charset="-78"/>
                <a:cs typeface="Dubai" pitchFamily="34" charset="-78"/>
              </a:rPr>
              <a:t>إدارة تنزيل ملفات التلاوات وصوتيات الأحاديث والمتون:</a:t>
            </a:r>
          </a:p>
          <a:p>
            <a:pPr>
              <a:lnSpc>
                <a:spcPct val="120000"/>
              </a:lnSpc>
            </a:pPr>
            <a:r>
              <a:rPr lang="ar-SA" sz="1600" dirty="0">
                <a:latin typeface="Dubai" pitchFamily="34" charset="-78"/>
                <a:cs typeface="Dubai" pitchFamily="34" charset="-78"/>
              </a:rPr>
              <a:t>من هذا القسم يمكنك تنزيل أو حذف ملفات الصوتيات بأنواعها المختلفة من التلاوات وصوتيات الأحاديث وصوتيات المتون.</a:t>
            </a:r>
          </a:p>
        </p:txBody>
      </p:sp>
      <p:sp>
        <p:nvSpPr>
          <p:cNvPr id="6" name="Rectangle 5"/>
          <p:cNvSpPr/>
          <p:nvPr/>
        </p:nvSpPr>
        <p:spPr>
          <a:xfrm>
            <a:off x="381000" y="6376986"/>
            <a:ext cx="1557671" cy="325345"/>
          </a:xfrm>
          <a:prstGeom prst="rect">
            <a:avLst/>
          </a:prstGeom>
        </p:spPr>
        <p:txBody>
          <a:bodyPr wrap="none">
            <a:spAutoFit/>
          </a:bodyPr>
          <a:lstStyle/>
          <a:p>
            <a:pPr>
              <a:lnSpc>
                <a:spcPts val="2000"/>
              </a:lnSpc>
            </a:pPr>
            <a:r>
              <a:rPr lang="en-US" sz="1200" dirty="0"/>
              <a:t>www.smartech.online</a:t>
            </a:r>
          </a:p>
        </p:txBody>
      </p:sp>
      <p:pic>
        <p:nvPicPr>
          <p:cNvPr id="7" name="Picture 3"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515845"/>
            <a:ext cx="152400" cy="14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77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457200" y="1371600"/>
            <a:ext cx="22631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1500"/>
              </a:lnSpc>
            </a:pPr>
            <a:r>
              <a:rPr lang="ar-SA" sz="1000" b="1" dirty="0">
                <a:solidFill>
                  <a:schemeClr val="bg1"/>
                </a:solidFill>
                <a:latin typeface="Dubai" pitchFamily="34" charset="-78"/>
                <a:cs typeface="Dubai" pitchFamily="34" charset="-78"/>
              </a:rPr>
              <a:t>انقر لتحميل/مسح  جميع السور</a:t>
            </a:r>
            <a:endParaRPr lang="en-US" sz="1000" b="1" dirty="0">
              <a:solidFill>
                <a:schemeClr val="bg1"/>
              </a:solidFill>
              <a:latin typeface="Dubai" pitchFamily="34" charset="-78"/>
              <a:cs typeface="Dubai" pitchFamily="34" charset="-78"/>
            </a:endParaRPr>
          </a:p>
        </p:txBody>
      </p:sp>
      <p:sp>
        <p:nvSpPr>
          <p:cNvPr id="6" name="Title 1"/>
          <p:cNvSpPr txBox="1">
            <a:spLocks/>
          </p:cNvSpPr>
          <p:nvPr/>
        </p:nvSpPr>
        <p:spPr>
          <a:xfrm>
            <a:off x="6019800" y="5745480"/>
            <a:ext cx="22631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1500"/>
              </a:lnSpc>
            </a:pPr>
            <a:r>
              <a:rPr lang="ar-SA" sz="1000" b="1" dirty="0">
                <a:solidFill>
                  <a:schemeClr val="bg1"/>
                </a:solidFill>
                <a:latin typeface="Dubai" pitchFamily="34" charset="-78"/>
                <a:cs typeface="Dubai" pitchFamily="34" charset="-78"/>
              </a:rPr>
              <a:t>انقر لتحميل السورة المختارة </a:t>
            </a:r>
            <a:endParaRPr lang="en-US" sz="1000" b="1" dirty="0">
              <a:solidFill>
                <a:schemeClr val="bg1"/>
              </a:solidFill>
              <a:latin typeface="Dubai" pitchFamily="34" charset="-78"/>
              <a:cs typeface="Dubai" pitchFamily="34" charset="-78"/>
            </a:endParaRPr>
          </a:p>
        </p:txBody>
      </p:sp>
      <p:sp>
        <p:nvSpPr>
          <p:cNvPr id="7" name="Rectangle 6"/>
          <p:cNvSpPr/>
          <p:nvPr/>
        </p:nvSpPr>
        <p:spPr>
          <a:xfrm>
            <a:off x="381000" y="6376986"/>
            <a:ext cx="1557671" cy="325345"/>
          </a:xfrm>
          <a:prstGeom prst="rect">
            <a:avLst/>
          </a:prstGeom>
        </p:spPr>
        <p:txBody>
          <a:bodyPr wrap="none">
            <a:spAutoFit/>
          </a:bodyPr>
          <a:lstStyle/>
          <a:p>
            <a:pPr>
              <a:lnSpc>
                <a:spcPts val="2000"/>
              </a:lnSpc>
            </a:pPr>
            <a:r>
              <a:rPr lang="en-US" sz="1200" dirty="0"/>
              <a:t>www.smartech.online</a:t>
            </a:r>
          </a:p>
        </p:txBody>
      </p:sp>
      <p:pic>
        <p:nvPicPr>
          <p:cNvPr id="8" name="Picture 3"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515845"/>
            <a:ext cx="152400" cy="14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207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518160" y="563880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600" b="1" dirty="0">
                <a:solidFill>
                  <a:srgbClr val="C00000"/>
                </a:solidFill>
                <a:latin typeface="Dubai" pitchFamily="34" charset="-78"/>
                <a:cs typeface="Dubai" pitchFamily="34" charset="-78"/>
              </a:rPr>
              <a:t>ميزات أخرى:</a:t>
            </a:r>
          </a:p>
          <a:p>
            <a:pPr>
              <a:lnSpc>
                <a:spcPct val="120000"/>
              </a:lnSpc>
            </a:pPr>
            <a:r>
              <a:rPr lang="ar-SA" sz="1600" b="1" dirty="0">
                <a:solidFill>
                  <a:srgbClr val="C00000"/>
                </a:solidFill>
                <a:latin typeface="Dubai" pitchFamily="34" charset="-78"/>
                <a:cs typeface="Dubai" pitchFamily="34" charset="-78"/>
              </a:rPr>
              <a:t>- مكتبة المصاحف: </a:t>
            </a:r>
            <a:r>
              <a:rPr lang="ar-SA" sz="1600" dirty="0">
                <a:latin typeface="Dubai" pitchFamily="34" charset="-78"/>
                <a:cs typeface="Dubai" pitchFamily="34" charset="-78"/>
              </a:rPr>
              <a:t>التطبيق يحتوي على المصحف الشريف بعشرين رواية، ويمكن تفعيل أي من الروايات من خلال القائمة الرئيسية &gt; إعدادات القرآن &gt; اختيار الرواية المطلوبة، ليتم تحميلها وتفعيلها للعرض بدون حاجة للإنترنت في المرات القادمة. ويمكن اختيار الروايات المختلفة مثل حفص، ورش، شعبة، دوري و...</a:t>
            </a:r>
          </a:p>
        </p:txBody>
      </p:sp>
      <p:sp>
        <p:nvSpPr>
          <p:cNvPr id="6" name="Rectangle 5"/>
          <p:cNvSpPr/>
          <p:nvPr/>
        </p:nvSpPr>
        <p:spPr>
          <a:xfrm>
            <a:off x="7391400" y="152400"/>
            <a:ext cx="1557671" cy="325345"/>
          </a:xfrm>
          <a:prstGeom prst="rect">
            <a:avLst/>
          </a:prstGeom>
        </p:spPr>
        <p:txBody>
          <a:bodyPr wrap="none">
            <a:spAutoFit/>
          </a:bodyPr>
          <a:lstStyle/>
          <a:p>
            <a:pPr>
              <a:lnSpc>
                <a:spcPts val="2000"/>
              </a:lnSpc>
            </a:pPr>
            <a:r>
              <a:rPr lang="en-US" sz="1200" dirty="0"/>
              <a:t>www.smartech.online</a:t>
            </a:r>
          </a:p>
        </p:txBody>
      </p:sp>
      <p:pic>
        <p:nvPicPr>
          <p:cNvPr id="7" name="Picture 3"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291259"/>
            <a:ext cx="152400" cy="14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248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518160" y="45720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600" b="1" dirty="0">
                <a:solidFill>
                  <a:srgbClr val="C00000"/>
                </a:solidFill>
                <a:latin typeface="Dubai" pitchFamily="34" charset="-78"/>
                <a:cs typeface="Dubai" pitchFamily="34" charset="-78"/>
              </a:rPr>
              <a:t>- إمكانية تلوين الكلمات والرسم على الصفحة: </a:t>
            </a:r>
            <a:r>
              <a:rPr lang="ar-SA" sz="1600" dirty="0">
                <a:latin typeface="Dubai" pitchFamily="34" charset="-78"/>
                <a:cs typeface="Dubai" pitchFamily="34" charset="-78"/>
              </a:rPr>
              <a:t>يتيح التطبيق إمكانيات متطورة لتلوين الكلمة أو السطر بألوان مختلفة، أو وضع خط تحت الكلمات لغرض الحفظ أو الدراسة.</a:t>
            </a:r>
          </a:p>
        </p:txBody>
      </p:sp>
      <p:sp>
        <p:nvSpPr>
          <p:cNvPr id="6" name="Rectangle 5"/>
          <p:cNvSpPr/>
          <p:nvPr/>
        </p:nvSpPr>
        <p:spPr>
          <a:xfrm>
            <a:off x="381000" y="6376986"/>
            <a:ext cx="1557671" cy="325345"/>
          </a:xfrm>
          <a:prstGeom prst="rect">
            <a:avLst/>
          </a:prstGeom>
        </p:spPr>
        <p:txBody>
          <a:bodyPr wrap="none">
            <a:spAutoFit/>
          </a:bodyPr>
          <a:lstStyle/>
          <a:p>
            <a:pPr>
              <a:lnSpc>
                <a:spcPts val="2000"/>
              </a:lnSpc>
            </a:pPr>
            <a:r>
              <a:rPr lang="en-US" sz="1200" dirty="0">
                <a:solidFill>
                  <a:schemeClr val="bg1"/>
                </a:solidFill>
              </a:rPr>
              <a:t>www.smartech.online</a:t>
            </a:r>
          </a:p>
        </p:txBody>
      </p:sp>
      <p:pic>
        <p:nvPicPr>
          <p:cNvPr id="9" name="Picture 2"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139" y="6519790"/>
            <a:ext cx="127722" cy="11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705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381000" y="6376986"/>
            <a:ext cx="1557671" cy="325345"/>
          </a:xfrm>
          <a:prstGeom prst="rect">
            <a:avLst/>
          </a:prstGeom>
        </p:spPr>
        <p:txBody>
          <a:bodyPr wrap="none">
            <a:spAutoFit/>
          </a:bodyPr>
          <a:lstStyle/>
          <a:p>
            <a:pPr>
              <a:lnSpc>
                <a:spcPts val="2000"/>
              </a:lnSpc>
            </a:pPr>
            <a:r>
              <a:rPr lang="en-US" sz="1200" dirty="0">
                <a:solidFill>
                  <a:schemeClr val="bg1"/>
                </a:solidFill>
              </a:rPr>
              <a:t>www.smartech.online</a:t>
            </a:r>
          </a:p>
        </p:txBody>
      </p:sp>
      <p:pic>
        <p:nvPicPr>
          <p:cNvPr id="6" name="Picture 2"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139" y="6519790"/>
            <a:ext cx="127722" cy="11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322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3296658" y="2057400"/>
            <a:ext cx="2550684" cy="1154162"/>
          </a:xfrm>
          <a:prstGeom prst="rect">
            <a:avLst/>
          </a:prstGeom>
        </p:spPr>
        <p:txBody>
          <a:bodyPr wrap="square">
            <a:spAutoFit/>
          </a:bodyPr>
          <a:lstStyle/>
          <a:p>
            <a:pPr algn="ctr">
              <a:lnSpc>
                <a:spcPct val="150000"/>
              </a:lnSpc>
            </a:pPr>
            <a:r>
              <a:rPr lang="ar-SA" sz="2400" b="1" dirty="0">
                <a:latin typeface="Dubai" pitchFamily="34" charset="-78"/>
                <a:cs typeface="Dubai" pitchFamily="34" charset="-78"/>
              </a:rPr>
              <a:t>أول: </a:t>
            </a:r>
          </a:p>
          <a:p>
            <a:pPr algn="ctr">
              <a:lnSpc>
                <a:spcPct val="150000"/>
              </a:lnSpc>
            </a:pPr>
            <a:r>
              <a:rPr lang="ar-SA" sz="2400" b="1" dirty="0">
                <a:latin typeface="Dubai" pitchFamily="34" charset="-78"/>
                <a:cs typeface="Dubai" pitchFamily="34" charset="-78"/>
              </a:rPr>
              <a:t>قسم القرآن الكريم</a:t>
            </a:r>
            <a:endParaRPr lang="en-US" sz="2400" b="1" dirty="0">
              <a:latin typeface="Dubai" pitchFamily="34" charset="-78"/>
              <a:cs typeface="Dubai" pitchFamily="34" charset="-78"/>
            </a:endParaRPr>
          </a:p>
        </p:txBody>
      </p:sp>
      <p:sp>
        <p:nvSpPr>
          <p:cNvPr id="7" name="Rectangle 6"/>
          <p:cNvSpPr/>
          <p:nvPr/>
        </p:nvSpPr>
        <p:spPr>
          <a:xfrm>
            <a:off x="4421157" y="4419600"/>
            <a:ext cx="322524" cy="400110"/>
          </a:xfrm>
          <a:prstGeom prst="rect">
            <a:avLst/>
          </a:prstGeom>
        </p:spPr>
        <p:txBody>
          <a:bodyPr wrap="none">
            <a:spAutoFit/>
          </a:bodyPr>
          <a:lstStyle/>
          <a:p>
            <a:r>
              <a:rPr lang="en-US" sz="2000" b="1" dirty="0">
                <a:solidFill>
                  <a:srgbClr val="FFD03B"/>
                </a:solidFill>
                <a:latin typeface="Dubai" pitchFamily="34" charset="-78"/>
                <a:cs typeface="Dubai" pitchFamily="34" charset="-78"/>
              </a:rPr>
              <a:t>1</a:t>
            </a:r>
          </a:p>
        </p:txBody>
      </p:sp>
      <p:sp>
        <p:nvSpPr>
          <p:cNvPr id="8" name="Title 1"/>
          <p:cNvSpPr txBox="1">
            <a:spLocks/>
          </p:cNvSpPr>
          <p:nvPr/>
        </p:nvSpPr>
        <p:spPr>
          <a:xfrm>
            <a:off x="480060" y="4788932"/>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2400" b="1" dirty="0">
                <a:solidFill>
                  <a:schemeClr val="bg1"/>
                </a:solidFill>
                <a:latin typeface="Dubai" pitchFamily="34" charset="-78"/>
                <a:cs typeface="Dubai" pitchFamily="34" charset="-78"/>
              </a:rPr>
              <a:t> قسم القرآن الكريم- البار السفلي</a:t>
            </a:r>
            <a:endParaRPr lang="en-US" sz="2400" b="1" dirty="0">
              <a:solidFill>
                <a:schemeClr val="bg1"/>
              </a:solidFill>
              <a:latin typeface="Dubai" pitchFamily="34" charset="-78"/>
              <a:cs typeface="Dubai" pitchFamily="34" charset="-78"/>
            </a:endParaRPr>
          </a:p>
        </p:txBody>
      </p:sp>
    </p:spTree>
    <p:extLst>
      <p:ext uri="{BB962C8B-B14F-4D97-AF65-F5344CB8AC3E}">
        <p14:creationId xmlns:p14="http://schemas.microsoft.com/office/powerpoint/2010/main" val="3547216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381000" y="6376986"/>
            <a:ext cx="1557671" cy="325345"/>
          </a:xfrm>
          <a:prstGeom prst="rect">
            <a:avLst/>
          </a:prstGeom>
        </p:spPr>
        <p:txBody>
          <a:bodyPr wrap="none">
            <a:spAutoFit/>
          </a:bodyPr>
          <a:lstStyle/>
          <a:p>
            <a:pPr>
              <a:lnSpc>
                <a:spcPts val="2000"/>
              </a:lnSpc>
            </a:pPr>
            <a:r>
              <a:rPr lang="en-US" sz="1200" dirty="0">
                <a:solidFill>
                  <a:schemeClr val="bg1"/>
                </a:solidFill>
              </a:rPr>
              <a:t>www.smartech.online</a:t>
            </a:r>
          </a:p>
        </p:txBody>
      </p:sp>
      <p:pic>
        <p:nvPicPr>
          <p:cNvPr id="5" name="Picture 2"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139" y="6519790"/>
            <a:ext cx="127722" cy="11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770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84515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6248400" y="3276600"/>
            <a:ext cx="22631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000" b="1" dirty="0">
                <a:solidFill>
                  <a:schemeClr val="bg1"/>
                </a:solidFill>
                <a:latin typeface="Dubai" pitchFamily="34" charset="-78"/>
                <a:cs typeface="Dubai" pitchFamily="34" charset="-78"/>
              </a:rPr>
              <a:t>لإخفاء  البار السفلي</a:t>
            </a:r>
            <a:endParaRPr lang="en-US" sz="1000" b="1" dirty="0">
              <a:solidFill>
                <a:schemeClr val="bg1"/>
              </a:solidFill>
              <a:latin typeface="Dubai" pitchFamily="34" charset="-78"/>
              <a:cs typeface="Dubai" pitchFamily="34" charset="-78"/>
            </a:endParaRPr>
          </a:p>
        </p:txBody>
      </p:sp>
      <p:sp>
        <p:nvSpPr>
          <p:cNvPr id="7" name="Title 1"/>
          <p:cNvSpPr txBox="1">
            <a:spLocks/>
          </p:cNvSpPr>
          <p:nvPr/>
        </p:nvSpPr>
        <p:spPr>
          <a:xfrm>
            <a:off x="1143000" y="3276600"/>
            <a:ext cx="22631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000" b="1" dirty="0">
                <a:solidFill>
                  <a:schemeClr val="bg1"/>
                </a:solidFill>
                <a:latin typeface="Dubai" pitchFamily="34" charset="-78"/>
                <a:cs typeface="Dubai" pitchFamily="34" charset="-78"/>
              </a:rPr>
              <a:t>عرض التفسير، الترجمة، إضافة فواصل</a:t>
            </a:r>
          </a:p>
          <a:p>
            <a:pPr>
              <a:lnSpc>
                <a:spcPct val="120000"/>
              </a:lnSpc>
            </a:pPr>
            <a:r>
              <a:rPr lang="ar-SA" sz="1000" b="1" dirty="0">
                <a:solidFill>
                  <a:schemeClr val="bg1"/>
                </a:solidFill>
                <a:latin typeface="Dubai" pitchFamily="34" charset="-78"/>
                <a:cs typeface="Dubai" pitchFamily="34" charset="-78"/>
              </a:rPr>
              <a:t>مرجعية، المفضلة، الرسوم،</a:t>
            </a:r>
          </a:p>
          <a:p>
            <a:pPr>
              <a:lnSpc>
                <a:spcPct val="120000"/>
              </a:lnSpc>
            </a:pPr>
            <a:r>
              <a:rPr lang="ar-SA" sz="1000" b="1" dirty="0">
                <a:solidFill>
                  <a:schemeClr val="bg1"/>
                </a:solidFill>
                <a:latin typeface="Dubai" pitchFamily="34" charset="-78"/>
                <a:cs typeface="Dubai" pitchFamily="34" charset="-78"/>
              </a:rPr>
              <a:t>والملاحظات من هنا</a:t>
            </a:r>
            <a:endParaRPr lang="en-US" sz="1000" b="1" dirty="0">
              <a:solidFill>
                <a:schemeClr val="bg1"/>
              </a:solidFill>
              <a:latin typeface="Dubai" pitchFamily="34" charset="-78"/>
              <a:cs typeface="Dubai" pitchFamily="34" charset="-78"/>
            </a:endParaRPr>
          </a:p>
        </p:txBody>
      </p:sp>
      <p:sp>
        <p:nvSpPr>
          <p:cNvPr id="8" name="Title 1"/>
          <p:cNvSpPr txBox="1">
            <a:spLocks/>
          </p:cNvSpPr>
          <p:nvPr/>
        </p:nvSpPr>
        <p:spPr>
          <a:xfrm>
            <a:off x="6324600" y="5218955"/>
            <a:ext cx="2339340" cy="12580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lnSpc>
                <a:spcPct val="120000"/>
              </a:lnSpc>
            </a:pPr>
            <a:r>
              <a:rPr lang="ar-SA" sz="1000" b="1" dirty="0">
                <a:solidFill>
                  <a:schemeClr val="bg1"/>
                </a:solidFill>
                <a:latin typeface="Dubai" pitchFamily="34" charset="-78"/>
                <a:cs typeface="Dubai" pitchFamily="34" charset="-78"/>
              </a:rPr>
              <a:t>انقر هنا لبدء / وقف</a:t>
            </a:r>
          </a:p>
          <a:p>
            <a:pPr rtl="1">
              <a:lnSpc>
                <a:spcPct val="120000"/>
              </a:lnSpc>
            </a:pPr>
            <a:r>
              <a:rPr lang="ar-SA" sz="1000" b="1" dirty="0">
                <a:solidFill>
                  <a:schemeClr val="bg1"/>
                </a:solidFill>
                <a:latin typeface="Dubai" pitchFamily="34" charset="-78"/>
                <a:cs typeface="Dubai" pitchFamily="34" charset="-78"/>
              </a:rPr>
              <a:t>التسجيل للآيات</a:t>
            </a:r>
          </a:p>
          <a:p>
            <a:pPr rtl="1">
              <a:lnSpc>
                <a:spcPct val="120000"/>
              </a:lnSpc>
            </a:pPr>
            <a:r>
              <a:rPr lang="ar-SA" sz="1000" b="1" dirty="0">
                <a:solidFill>
                  <a:schemeClr val="bg1"/>
                </a:solidFill>
                <a:latin typeface="Dubai" pitchFamily="34" charset="-78"/>
                <a:cs typeface="Dubai" pitchFamily="34" charset="-78"/>
              </a:rPr>
              <a:t>المختارة أثناء الحفظ، </a:t>
            </a:r>
          </a:p>
          <a:p>
            <a:pPr rtl="1">
              <a:lnSpc>
                <a:spcPct val="120000"/>
              </a:lnSpc>
            </a:pPr>
            <a:r>
              <a:rPr lang="ar-SA" sz="1000" b="1" dirty="0">
                <a:solidFill>
                  <a:schemeClr val="bg1"/>
                </a:solidFill>
                <a:latin typeface="Dubai" pitchFamily="34" charset="-78"/>
                <a:cs typeface="Dubai" pitchFamily="34" charset="-78"/>
              </a:rPr>
              <a:t>والاستماع لتسجيلك</a:t>
            </a:r>
            <a:endParaRPr lang="en-US" sz="1000" b="1" dirty="0">
              <a:solidFill>
                <a:schemeClr val="bg1"/>
              </a:solidFill>
              <a:latin typeface="Dubai" pitchFamily="34" charset="-78"/>
              <a:cs typeface="Dubai" pitchFamily="34" charset="-78"/>
            </a:endParaRPr>
          </a:p>
        </p:txBody>
      </p:sp>
      <p:sp>
        <p:nvSpPr>
          <p:cNvPr id="9" name="Title 1"/>
          <p:cNvSpPr txBox="1">
            <a:spLocks/>
          </p:cNvSpPr>
          <p:nvPr/>
        </p:nvSpPr>
        <p:spPr>
          <a:xfrm>
            <a:off x="4495800" y="5943600"/>
            <a:ext cx="22631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000" b="1" dirty="0">
                <a:solidFill>
                  <a:schemeClr val="bg1"/>
                </a:solidFill>
                <a:latin typeface="Dubai" pitchFamily="34" charset="-78"/>
                <a:cs typeface="Dubai" pitchFamily="34" charset="-78"/>
              </a:rPr>
              <a:t>انقر هنا لبدء / وقف الاستماع</a:t>
            </a:r>
          </a:p>
          <a:p>
            <a:pPr>
              <a:lnSpc>
                <a:spcPct val="120000"/>
              </a:lnSpc>
            </a:pPr>
            <a:r>
              <a:rPr lang="ar-SA" sz="1000" b="1" dirty="0">
                <a:solidFill>
                  <a:schemeClr val="bg1"/>
                </a:solidFill>
                <a:latin typeface="Dubai" pitchFamily="34" charset="-78"/>
                <a:cs typeface="Dubai" pitchFamily="34" charset="-78"/>
              </a:rPr>
              <a:t>للآيات بصوت القارئ </a:t>
            </a:r>
            <a:endParaRPr lang="en-US" sz="1000" b="1" dirty="0">
              <a:solidFill>
                <a:schemeClr val="bg1"/>
              </a:solidFill>
              <a:latin typeface="Dubai" pitchFamily="34" charset="-78"/>
              <a:cs typeface="Dubai" pitchFamily="34" charset="-78"/>
            </a:endParaRPr>
          </a:p>
        </p:txBody>
      </p:sp>
      <p:sp>
        <p:nvSpPr>
          <p:cNvPr id="10" name="Title 1"/>
          <p:cNvSpPr txBox="1">
            <a:spLocks/>
          </p:cNvSpPr>
          <p:nvPr/>
        </p:nvSpPr>
        <p:spPr>
          <a:xfrm>
            <a:off x="2362200" y="5935980"/>
            <a:ext cx="22631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200" b="1" dirty="0">
                <a:solidFill>
                  <a:schemeClr val="bg1"/>
                </a:solidFill>
                <a:latin typeface="Dubai" pitchFamily="34" charset="-78"/>
                <a:cs typeface="Dubai" pitchFamily="34" charset="-78"/>
              </a:rPr>
              <a:t>زر تشغيل التلاوة </a:t>
            </a:r>
            <a:endParaRPr lang="en-US" sz="1200" b="1" dirty="0">
              <a:solidFill>
                <a:schemeClr val="bg1"/>
              </a:solidFill>
              <a:latin typeface="Dubai" pitchFamily="34" charset="-78"/>
              <a:cs typeface="Dubai" pitchFamily="34" charset="-78"/>
            </a:endParaRPr>
          </a:p>
          <a:p>
            <a:pPr>
              <a:lnSpc>
                <a:spcPct val="120000"/>
              </a:lnSpc>
            </a:pPr>
            <a:r>
              <a:rPr lang="ar-SA" sz="1200" b="1" dirty="0">
                <a:solidFill>
                  <a:schemeClr val="bg1"/>
                </a:solidFill>
                <a:latin typeface="Dubai" pitchFamily="34" charset="-78"/>
                <a:cs typeface="Dubai" pitchFamily="34" charset="-78"/>
              </a:rPr>
              <a:t>بخصائص متقدمة</a:t>
            </a:r>
            <a:endParaRPr lang="en-US" sz="1200" b="1" dirty="0">
              <a:solidFill>
                <a:schemeClr val="bg1"/>
              </a:solidFill>
              <a:latin typeface="Dubai" pitchFamily="34" charset="-78"/>
              <a:cs typeface="Dubai" pitchFamily="34" charset="-78"/>
            </a:endParaRPr>
          </a:p>
        </p:txBody>
      </p:sp>
      <p:sp>
        <p:nvSpPr>
          <p:cNvPr id="11" name="Title 1"/>
          <p:cNvSpPr txBox="1">
            <a:spLocks/>
          </p:cNvSpPr>
          <p:nvPr/>
        </p:nvSpPr>
        <p:spPr>
          <a:xfrm>
            <a:off x="480060" y="22860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800" b="1" dirty="0">
                <a:solidFill>
                  <a:srgbClr val="C00000"/>
                </a:solidFill>
                <a:latin typeface="Dubai" pitchFamily="34" charset="-78"/>
                <a:cs typeface="Dubai" pitchFamily="34" charset="-78"/>
              </a:rPr>
              <a:t>في أسفل الشاشة توجد 5 مفاتيح رئيسية:</a:t>
            </a:r>
            <a:endParaRPr lang="en-US" sz="1800" dirty="0">
              <a:latin typeface="Dubai" pitchFamily="34" charset="-78"/>
              <a:cs typeface="Dubai" pitchFamily="34" charset="-78"/>
            </a:endParaRPr>
          </a:p>
        </p:txBody>
      </p:sp>
      <p:sp>
        <p:nvSpPr>
          <p:cNvPr id="14" name="Rectangle 13"/>
          <p:cNvSpPr/>
          <p:nvPr/>
        </p:nvSpPr>
        <p:spPr>
          <a:xfrm>
            <a:off x="381000" y="6376986"/>
            <a:ext cx="1557671" cy="325345"/>
          </a:xfrm>
          <a:prstGeom prst="rect">
            <a:avLst/>
          </a:prstGeom>
        </p:spPr>
        <p:txBody>
          <a:bodyPr wrap="none">
            <a:spAutoFit/>
          </a:bodyPr>
          <a:lstStyle/>
          <a:p>
            <a:pPr>
              <a:lnSpc>
                <a:spcPts val="2000"/>
              </a:lnSpc>
            </a:pPr>
            <a:r>
              <a:rPr lang="en-US" sz="1200" dirty="0"/>
              <a:t>www.smartech.online</a:t>
            </a:r>
          </a:p>
        </p:txBody>
      </p:sp>
      <p:pic>
        <p:nvPicPr>
          <p:cNvPr id="15" name="Picture 3"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515845"/>
            <a:ext cx="152400" cy="14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514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8198"/>
            <a:ext cx="9144000" cy="6858000"/>
          </a:xfrm>
          <a:prstGeom prst="rect">
            <a:avLst/>
          </a:prstGeom>
        </p:spPr>
      </p:pic>
      <p:sp>
        <p:nvSpPr>
          <p:cNvPr id="5" name="Title 1"/>
          <p:cNvSpPr txBox="1">
            <a:spLocks/>
          </p:cNvSpPr>
          <p:nvPr/>
        </p:nvSpPr>
        <p:spPr>
          <a:xfrm>
            <a:off x="5334000" y="3733800"/>
            <a:ext cx="22631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ar-SA" sz="1200" b="1" dirty="0">
                <a:solidFill>
                  <a:schemeClr val="bg1"/>
                </a:solidFill>
                <a:latin typeface="Dubai" pitchFamily="34" charset="-78"/>
                <a:cs typeface="Dubai" pitchFamily="34" charset="-78"/>
              </a:rPr>
              <a:t>مرات التكرار</a:t>
            </a:r>
            <a:endParaRPr lang="en-US" sz="1200" b="1" dirty="0">
              <a:solidFill>
                <a:schemeClr val="bg1"/>
              </a:solidFill>
              <a:latin typeface="Dubai" pitchFamily="34" charset="-78"/>
              <a:cs typeface="Dubai" pitchFamily="34" charset="-78"/>
            </a:endParaRPr>
          </a:p>
        </p:txBody>
      </p:sp>
      <p:sp>
        <p:nvSpPr>
          <p:cNvPr id="6" name="Title 1"/>
          <p:cNvSpPr txBox="1">
            <a:spLocks/>
          </p:cNvSpPr>
          <p:nvPr/>
        </p:nvSpPr>
        <p:spPr>
          <a:xfrm>
            <a:off x="1600200" y="3733800"/>
            <a:ext cx="22631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ar-SA" sz="1200" b="1" dirty="0">
                <a:solidFill>
                  <a:schemeClr val="bg1"/>
                </a:solidFill>
                <a:latin typeface="Dubai" pitchFamily="34" charset="-78"/>
                <a:cs typeface="Dubai" pitchFamily="34" charset="-78"/>
              </a:rPr>
              <a:t>سرعة التلاوة</a:t>
            </a:r>
          </a:p>
        </p:txBody>
      </p:sp>
      <p:sp>
        <p:nvSpPr>
          <p:cNvPr id="7" name="Title 1"/>
          <p:cNvSpPr txBox="1">
            <a:spLocks/>
          </p:cNvSpPr>
          <p:nvPr/>
        </p:nvSpPr>
        <p:spPr>
          <a:xfrm>
            <a:off x="6553200" y="4814887"/>
            <a:ext cx="22631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ar-SA" sz="1200" b="1" dirty="0">
                <a:solidFill>
                  <a:schemeClr val="bg1"/>
                </a:solidFill>
                <a:latin typeface="Dubai" pitchFamily="34" charset="-78"/>
                <a:cs typeface="Dubai" pitchFamily="34" charset="-78"/>
              </a:rPr>
              <a:t>اختيار القارئ</a:t>
            </a:r>
            <a:endParaRPr lang="en-US" sz="1200" b="1" dirty="0">
              <a:solidFill>
                <a:schemeClr val="bg1"/>
              </a:solidFill>
              <a:latin typeface="Dubai" pitchFamily="34" charset="-78"/>
              <a:cs typeface="Dubai" pitchFamily="34" charset="-78"/>
            </a:endParaRPr>
          </a:p>
        </p:txBody>
      </p:sp>
      <p:sp>
        <p:nvSpPr>
          <p:cNvPr id="8" name="Title 1"/>
          <p:cNvSpPr txBox="1">
            <a:spLocks/>
          </p:cNvSpPr>
          <p:nvPr/>
        </p:nvSpPr>
        <p:spPr>
          <a:xfrm>
            <a:off x="-76200" y="4816776"/>
            <a:ext cx="22631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ar-SA" sz="1200" b="1" dirty="0">
                <a:solidFill>
                  <a:schemeClr val="bg1"/>
                </a:solidFill>
                <a:latin typeface="Dubai" pitchFamily="34" charset="-78"/>
                <a:cs typeface="Dubai" pitchFamily="34" charset="-78"/>
              </a:rPr>
              <a:t>إيقاف التلاوة</a:t>
            </a:r>
          </a:p>
        </p:txBody>
      </p:sp>
      <p:sp>
        <p:nvSpPr>
          <p:cNvPr id="9" name="Title 1"/>
          <p:cNvSpPr txBox="1">
            <a:spLocks/>
          </p:cNvSpPr>
          <p:nvPr/>
        </p:nvSpPr>
        <p:spPr>
          <a:xfrm>
            <a:off x="480060" y="22860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400" b="1" dirty="0">
                <a:solidFill>
                  <a:srgbClr val="C00000"/>
                </a:solidFill>
                <a:latin typeface="Dubai" pitchFamily="34" charset="-78"/>
                <a:cs typeface="Dubai" pitchFamily="34" charset="-78"/>
              </a:rPr>
              <a:t>1- زر تشغيل تلاوة الآية أو الآيات المختارة: </a:t>
            </a:r>
            <a:r>
              <a:rPr lang="ar-SA" sz="1400" dirty="0">
                <a:latin typeface="Dubai" pitchFamily="34" charset="-78"/>
                <a:cs typeface="Dubai" pitchFamily="34" charset="-78"/>
              </a:rPr>
              <a:t>تقوم باختيار آية واحدة أو عدة آيات، وتضغط على زر تشغيل التلاوة ليبدأ تلاوة الآية أو الآيات المحددة، وتستطيع إيقاف التلاوة بالضغط على هذا الزر مرة أخرى. </a:t>
            </a:r>
            <a:endParaRPr lang="en-US" sz="1400" dirty="0">
              <a:latin typeface="Dubai" pitchFamily="34" charset="-78"/>
              <a:cs typeface="Dubai" pitchFamily="34" charset="-78"/>
            </a:endParaRPr>
          </a:p>
        </p:txBody>
      </p:sp>
      <p:sp>
        <p:nvSpPr>
          <p:cNvPr id="10" name="Rectangle 9"/>
          <p:cNvSpPr/>
          <p:nvPr/>
        </p:nvSpPr>
        <p:spPr>
          <a:xfrm>
            <a:off x="0" y="6599802"/>
            <a:ext cx="9144000" cy="258197"/>
          </a:xfrm>
          <a:prstGeom prst="rect">
            <a:avLst/>
          </a:prstGeom>
          <a:solidFill>
            <a:srgbClr val="FEFBE8"/>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Title 1"/>
          <p:cNvSpPr txBox="1">
            <a:spLocks/>
          </p:cNvSpPr>
          <p:nvPr/>
        </p:nvSpPr>
        <p:spPr>
          <a:xfrm>
            <a:off x="632460" y="594360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400" dirty="0">
                <a:latin typeface="Dubai" pitchFamily="34" charset="-78"/>
                <a:cs typeface="Dubai" pitchFamily="34" charset="-78"/>
              </a:rPr>
              <a:t> تلاوة الآيات تكون بصوت القارئ الافتراضي الذي اختاره المستخدم في قسم إعدادات القرآن من القائمة الجانبية،</a:t>
            </a:r>
          </a:p>
          <a:p>
            <a:pPr>
              <a:lnSpc>
                <a:spcPct val="120000"/>
              </a:lnSpc>
            </a:pPr>
            <a:r>
              <a:rPr lang="ar-SA" sz="1400" dirty="0">
                <a:latin typeface="Dubai" pitchFamily="34" charset="-78"/>
                <a:cs typeface="Dubai" pitchFamily="34" charset="-78"/>
              </a:rPr>
              <a:t>ويمكنك تغييره بعد بدء تشغيل التلاوة.</a:t>
            </a:r>
            <a:endParaRPr lang="en-US" sz="1400" dirty="0">
              <a:latin typeface="Dubai" pitchFamily="34" charset="-78"/>
              <a:cs typeface="Dubai" pitchFamily="34" charset="-78"/>
            </a:endParaRPr>
          </a:p>
        </p:txBody>
      </p:sp>
      <p:sp>
        <p:nvSpPr>
          <p:cNvPr id="14" name="Rectangle 13"/>
          <p:cNvSpPr/>
          <p:nvPr/>
        </p:nvSpPr>
        <p:spPr>
          <a:xfrm>
            <a:off x="381000" y="6376986"/>
            <a:ext cx="1557671" cy="325345"/>
          </a:xfrm>
          <a:prstGeom prst="rect">
            <a:avLst/>
          </a:prstGeom>
        </p:spPr>
        <p:txBody>
          <a:bodyPr wrap="none">
            <a:spAutoFit/>
          </a:bodyPr>
          <a:lstStyle/>
          <a:p>
            <a:pPr>
              <a:lnSpc>
                <a:spcPts val="2000"/>
              </a:lnSpc>
            </a:pPr>
            <a:r>
              <a:rPr lang="en-US" sz="1200" dirty="0"/>
              <a:t>www.smartech.online</a:t>
            </a:r>
          </a:p>
        </p:txBody>
      </p:sp>
      <p:pic>
        <p:nvPicPr>
          <p:cNvPr id="15" name="Picture 3"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515845"/>
            <a:ext cx="152400" cy="14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130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480060" y="45720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400" dirty="0">
                <a:latin typeface="Dubai" pitchFamily="34" charset="-78"/>
                <a:cs typeface="Dubai" pitchFamily="34" charset="-78"/>
              </a:rPr>
              <a:t>يمكنك التحكم في عدد مرات تكرار قراءة الآية الواحدة وكذلك مجموعة الآيات المختارة. عدد مرات تكرار الآية الواحدة يجعلك تسمع كل آية على حدة عدة مرات متتالية، بينما عدد مرات تكرار القطعة يجعلك تسمع مجموعة الآيات المختارة ككل، عدة مرات متتالية، لتسهيل عملية الحفظ.</a:t>
            </a:r>
            <a:endParaRPr lang="en-US" sz="1400" dirty="0">
              <a:latin typeface="Dubai" pitchFamily="34" charset="-78"/>
              <a:cs typeface="Dubai" pitchFamily="34" charset="-78"/>
            </a:endParaRPr>
          </a:p>
        </p:txBody>
      </p:sp>
      <p:sp>
        <p:nvSpPr>
          <p:cNvPr id="6" name="Rectangle 5"/>
          <p:cNvSpPr/>
          <p:nvPr/>
        </p:nvSpPr>
        <p:spPr>
          <a:xfrm>
            <a:off x="381000" y="6376986"/>
            <a:ext cx="1557671" cy="325345"/>
          </a:xfrm>
          <a:prstGeom prst="rect">
            <a:avLst/>
          </a:prstGeom>
        </p:spPr>
        <p:txBody>
          <a:bodyPr wrap="none">
            <a:spAutoFit/>
          </a:bodyPr>
          <a:lstStyle/>
          <a:p>
            <a:pPr>
              <a:lnSpc>
                <a:spcPts val="2000"/>
              </a:lnSpc>
            </a:pPr>
            <a:r>
              <a:rPr lang="en-US" sz="1200" dirty="0"/>
              <a:t>www.smartech.online</a:t>
            </a:r>
          </a:p>
        </p:txBody>
      </p:sp>
      <p:pic>
        <p:nvPicPr>
          <p:cNvPr id="7" name="Picture 3"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515845"/>
            <a:ext cx="152400" cy="14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405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6019800" y="914400"/>
            <a:ext cx="22631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000" b="1" dirty="0">
                <a:solidFill>
                  <a:schemeClr val="bg1"/>
                </a:solidFill>
                <a:latin typeface="Dubai" pitchFamily="34" charset="-78"/>
                <a:cs typeface="Dubai" pitchFamily="34" charset="-78"/>
              </a:rPr>
              <a:t>الآية الملونة باللون الأخضر الفاتح</a:t>
            </a:r>
          </a:p>
          <a:p>
            <a:pPr>
              <a:lnSpc>
                <a:spcPct val="120000"/>
              </a:lnSpc>
            </a:pPr>
            <a:r>
              <a:rPr lang="ar-SA" sz="1000" b="1" dirty="0">
                <a:solidFill>
                  <a:schemeClr val="bg1"/>
                </a:solidFill>
                <a:latin typeface="Dubai" pitchFamily="34" charset="-78"/>
                <a:cs typeface="Dubai" pitchFamily="34" charset="-78"/>
              </a:rPr>
              <a:t>هي الآية التي تسمع تلاوة القارئ لها</a:t>
            </a:r>
            <a:endParaRPr lang="en-US" sz="1000" b="1" dirty="0">
              <a:solidFill>
                <a:schemeClr val="bg1"/>
              </a:solidFill>
              <a:latin typeface="Dubai" pitchFamily="34" charset="-78"/>
              <a:cs typeface="Dubai" pitchFamily="34" charset="-78"/>
            </a:endParaRPr>
          </a:p>
        </p:txBody>
      </p:sp>
      <p:sp>
        <p:nvSpPr>
          <p:cNvPr id="6" name="Title 1"/>
          <p:cNvSpPr txBox="1">
            <a:spLocks/>
          </p:cNvSpPr>
          <p:nvPr/>
        </p:nvSpPr>
        <p:spPr>
          <a:xfrm>
            <a:off x="632460" y="571500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400" b="1" dirty="0">
                <a:solidFill>
                  <a:srgbClr val="C00000"/>
                </a:solidFill>
                <a:latin typeface="Dubai" pitchFamily="34" charset="-78"/>
                <a:cs typeface="Dubai" pitchFamily="34" charset="-78"/>
              </a:rPr>
              <a:t>2- زر تشغيل التلاوة بخصائص متقدمة:</a:t>
            </a:r>
            <a:r>
              <a:rPr lang="ar-SA" sz="1400" dirty="0">
                <a:latin typeface="Dubai" pitchFamily="34" charset="-78"/>
                <a:cs typeface="Dubai" pitchFamily="34" charset="-78"/>
              </a:rPr>
              <a:t> حيث يمكنك الاستماع إلى (الصفحة / ربع / الحزب / الجزء / السورة) أو الاستماع</a:t>
            </a:r>
          </a:p>
          <a:p>
            <a:pPr>
              <a:lnSpc>
                <a:spcPct val="120000"/>
              </a:lnSpc>
            </a:pPr>
            <a:r>
              <a:rPr lang="ar-SA" sz="1400" dirty="0">
                <a:latin typeface="Dubai" pitchFamily="34" charset="-78"/>
                <a:cs typeface="Dubai" pitchFamily="34" charset="-78"/>
              </a:rPr>
              <a:t>للقرآن كاملاً، وكذلك التلاوة المؤقتة بوقت. </a:t>
            </a:r>
            <a:endParaRPr lang="en-US" sz="1400" dirty="0">
              <a:latin typeface="Dubai" pitchFamily="34" charset="-78"/>
              <a:cs typeface="Dubai" pitchFamily="34" charset="-78"/>
            </a:endParaRPr>
          </a:p>
        </p:txBody>
      </p:sp>
      <p:sp>
        <p:nvSpPr>
          <p:cNvPr id="7" name="Rectangle 6"/>
          <p:cNvSpPr/>
          <p:nvPr/>
        </p:nvSpPr>
        <p:spPr>
          <a:xfrm>
            <a:off x="381000" y="6376986"/>
            <a:ext cx="1557671" cy="325345"/>
          </a:xfrm>
          <a:prstGeom prst="rect">
            <a:avLst/>
          </a:prstGeom>
        </p:spPr>
        <p:txBody>
          <a:bodyPr wrap="none">
            <a:spAutoFit/>
          </a:bodyPr>
          <a:lstStyle/>
          <a:p>
            <a:pPr>
              <a:lnSpc>
                <a:spcPts val="2000"/>
              </a:lnSpc>
            </a:pPr>
            <a:r>
              <a:rPr lang="en-US" sz="1200" dirty="0"/>
              <a:t>www.smartech.online</a:t>
            </a:r>
          </a:p>
        </p:txBody>
      </p:sp>
      <p:pic>
        <p:nvPicPr>
          <p:cNvPr id="8" name="Picture 3"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515845"/>
            <a:ext cx="152400" cy="14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276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632460" y="22860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400" b="1" dirty="0">
                <a:solidFill>
                  <a:srgbClr val="C00000"/>
                </a:solidFill>
                <a:latin typeface="Dubai" pitchFamily="34" charset="-78"/>
                <a:cs typeface="Dubai" pitchFamily="34" charset="-78"/>
              </a:rPr>
              <a:t>3- زر تسجيل الصوت والتسميع: </a:t>
            </a:r>
            <a:r>
              <a:rPr lang="ar-SA" sz="1400" dirty="0">
                <a:latin typeface="Dubai" pitchFamily="34" charset="-78"/>
                <a:cs typeface="Dubai" pitchFamily="34" charset="-78"/>
              </a:rPr>
              <a:t>تختار الآية أو الآيات المختارة للتسميع، وتضغط على هذا الزر لتختفي الآيات المحددة، ويبدأ تسجيل قراءتك لهذه الآيات. بعد الانتهاء من القراءة، تضغط على هذا الزر مرة أخرى لإيقاف التسجيل وحفظه</a:t>
            </a:r>
            <a:r>
              <a:rPr lang="ar-SA" sz="1400" b="1" dirty="0">
                <a:solidFill>
                  <a:srgbClr val="C00000"/>
                </a:solidFill>
                <a:latin typeface="Dubai" pitchFamily="34" charset="-78"/>
                <a:cs typeface="Dubai" pitchFamily="34" charset="-78"/>
              </a:rPr>
              <a:t>. </a:t>
            </a:r>
            <a:endParaRPr lang="en-US" sz="1400" dirty="0">
              <a:latin typeface="Dubai" pitchFamily="34" charset="-78"/>
              <a:cs typeface="Dubai" pitchFamily="34" charset="-78"/>
            </a:endParaRPr>
          </a:p>
        </p:txBody>
      </p:sp>
      <p:sp>
        <p:nvSpPr>
          <p:cNvPr id="8" name="Title 1"/>
          <p:cNvSpPr txBox="1">
            <a:spLocks/>
          </p:cNvSpPr>
          <p:nvPr/>
        </p:nvSpPr>
        <p:spPr>
          <a:xfrm>
            <a:off x="762000" y="592836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400" dirty="0">
                <a:latin typeface="Dubai" pitchFamily="34" charset="-78"/>
                <a:cs typeface="Dubai" pitchFamily="34" charset="-78"/>
              </a:rPr>
              <a:t>بعد حفظ التسجيل الصوتي، يتغير هذا الزر والضغط عليه يظهر خصائص مثل: إمكانية مشاركة تسجيلك الصوتي، أو إعادة التسجيل أو حذفه.</a:t>
            </a:r>
            <a:endParaRPr lang="en-US" sz="1400" dirty="0">
              <a:latin typeface="Dubai" pitchFamily="34" charset="-78"/>
              <a:cs typeface="Dubai" pitchFamily="34" charset="-78"/>
            </a:endParaRPr>
          </a:p>
        </p:txBody>
      </p:sp>
      <p:sp>
        <p:nvSpPr>
          <p:cNvPr id="5" name="Rectangle 4"/>
          <p:cNvSpPr/>
          <p:nvPr/>
        </p:nvSpPr>
        <p:spPr>
          <a:xfrm>
            <a:off x="381000" y="6376986"/>
            <a:ext cx="1557671" cy="325345"/>
          </a:xfrm>
          <a:prstGeom prst="rect">
            <a:avLst/>
          </a:prstGeom>
        </p:spPr>
        <p:txBody>
          <a:bodyPr wrap="none">
            <a:spAutoFit/>
          </a:bodyPr>
          <a:lstStyle/>
          <a:p>
            <a:pPr>
              <a:lnSpc>
                <a:spcPts val="2000"/>
              </a:lnSpc>
            </a:pPr>
            <a:r>
              <a:rPr lang="en-US" sz="1200" dirty="0"/>
              <a:t>www.smartech.online</a:t>
            </a:r>
          </a:p>
        </p:txBody>
      </p:sp>
      <p:pic>
        <p:nvPicPr>
          <p:cNvPr id="7" name="Picture 3"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515845"/>
            <a:ext cx="152400" cy="14212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866775" y="3048000"/>
            <a:ext cx="22631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000" b="1" dirty="0">
                <a:solidFill>
                  <a:schemeClr val="bg1"/>
                </a:solidFill>
                <a:latin typeface="Dubai" pitchFamily="34" charset="-78"/>
                <a:cs typeface="Dubai" pitchFamily="34" charset="-78"/>
              </a:rPr>
              <a:t>النقطة الحمراء على رقم الآية بمعنى</a:t>
            </a:r>
          </a:p>
          <a:p>
            <a:pPr>
              <a:lnSpc>
                <a:spcPct val="120000"/>
              </a:lnSpc>
            </a:pPr>
            <a:r>
              <a:rPr lang="ar-SA" sz="1000" b="1" dirty="0">
                <a:solidFill>
                  <a:schemeClr val="bg1"/>
                </a:solidFill>
                <a:latin typeface="Dubai" pitchFamily="34" charset="-78"/>
                <a:cs typeface="Dubai" pitchFamily="34" charset="-78"/>
              </a:rPr>
              <a:t>أنك سجلت صوتك لتلك الآية</a:t>
            </a:r>
            <a:endParaRPr lang="en-US" sz="1000" b="1" dirty="0">
              <a:solidFill>
                <a:schemeClr val="bg1"/>
              </a:solidFill>
              <a:latin typeface="Dubai" pitchFamily="34" charset="-78"/>
              <a:cs typeface="Dubai" pitchFamily="34" charset="-78"/>
            </a:endParaRPr>
          </a:p>
        </p:txBody>
      </p:sp>
    </p:spTree>
    <p:extLst>
      <p:ext uri="{BB962C8B-B14F-4D97-AF65-F5344CB8AC3E}">
        <p14:creationId xmlns:p14="http://schemas.microsoft.com/office/powerpoint/2010/main" val="4054125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632460" y="5791200"/>
            <a:ext cx="810768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ar-SA" sz="1400" b="1" dirty="0">
                <a:solidFill>
                  <a:srgbClr val="C00000"/>
                </a:solidFill>
                <a:latin typeface="Dubai" pitchFamily="34" charset="-78"/>
                <a:cs typeface="Dubai" pitchFamily="34" charset="-78"/>
              </a:rPr>
              <a:t>4- زر الاستماع إلى الصوت المسجل: </a:t>
            </a:r>
            <a:r>
              <a:rPr lang="ar-SA" sz="1400" dirty="0">
                <a:latin typeface="Dubai" pitchFamily="34" charset="-78"/>
                <a:cs typeface="Dubai" pitchFamily="34" charset="-78"/>
              </a:rPr>
              <a:t>بعد تسجيل صوتك، يمكنك الاستماع إليه ومقارنته مع الآيات للتأكد من صحة حفظك. بعد مقارنة تلاوتك بالآیات المختارة يتعين عليك تحديد إذا كانت تلاوتك صحيحة أم خاطئة، ويتم تحديث سجل الحفظ تبعاً لذلك.</a:t>
            </a:r>
            <a:endParaRPr lang="en-US" sz="1400" dirty="0">
              <a:latin typeface="Dubai" pitchFamily="34" charset="-78"/>
              <a:cs typeface="Dubai" pitchFamily="34" charset="-78"/>
            </a:endParaRPr>
          </a:p>
        </p:txBody>
      </p:sp>
      <p:sp>
        <p:nvSpPr>
          <p:cNvPr id="6" name="Rectangle 5"/>
          <p:cNvSpPr/>
          <p:nvPr/>
        </p:nvSpPr>
        <p:spPr>
          <a:xfrm>
            <a:off x="381000" y="6376986"/>
            <a:ext cx="1557671" cy="325345"/>
          </a:xfrm>
          <a:prstGeom prst="rect">
            <a:avLst/>
          </a:prstGeom>
        </p:spPr>
        <p:txBody>
          <a:bodyPr wrap="none">
            <a:spAutoFit/>
          </a:bodyPr>
          <a:lstStyle/>
          <a:p>
            <a:pPr>
              <a:lnSpc>
                <a:spcPts val="2000"/>
              </a:lnSpc>
            </a:pPr>
            <a:r>
              <a:rPr lang="en-US" sz="1200" dirty="0"/>
              <a:t>www.smartech.online</a:t>
            </a:r>
          </a:p>
        </p:txBody>
      </p:sp>
      <p:pic>
        <p:nvPicPr>
          <p:cNvPr id="7" name="Picture 3" descr="C:\Users\saqib\Desktop\How to use-Mushaf ul waheyean\Untitled-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515845"/>
            <a:ext cx="152400" cy="14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4709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417</TotalTime>
  <Words>1197</Words>
  <Application>Microsoft Office PowerPoint</Application>
  <PresentationFormat>On-screen Show (4:3)</PresentationFormat>
  <Paragraphs>106</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Dubai</vt:lpstr>
      <vt:lpstr>Office Theme</vt:lpstr>
      <vt:lpstr>PowerPoint Presentation</vt:lpstr>
      <vt:lpstr>أقسام التطبيق: القرآن والأحاديث والمتون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أقسام التطبيق: القرآن والأحاديث والمتون</dc:title>
  <dc:creator>saqib</dc:creator>
  <cp:lastModifiedBy>zbook studio</cp:lastModifiedBy>
  <cp:revision>18</cp:revision>
  <dcterms:created xsi:type="dcterms:W3CDTF">2021-07-16T10:54:00Z</dcterms:created>
  <dcterms:modified xsi:type="dcterms:W3CDTF">2023-04-17T06:24:19Z</dcterms:modified>
</cp:coreProperties>
</file>